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42"/>
  </p:notesMasterIdLst>
  <p:handoutMasterIdLst>
    <p:handoutMasterId r:id="rId43"/>
  </p:handoutMasterIdLst>
  <p:sldIdLst>
    <p:sldId id="346" r:id="rId2"/>
    <p:sldId id="298" r:id="rId3"/>
    <p:sldId id="317" r:id="rId4"/>
    <p:sldId id="267" r:id="rId5"/>
    <p:sldId id="335" r:id="rId6"/>
    <p:sldId id="343" r:id="rId7"/>
    <p:sldId id="336" r:id="rId8"/>
    <p:sldId id="338" r:id="rId9"/>
    <p:sldId id="305" r:id="rId10"/>
    <p:sldId id="306" r:id="rId11"/>
    <p:sldId id="307" r:id="rId12"/>
    <p:sldId id="349" r:id="rId13"/>
    <p:sldId id="350" r:id="rId14"/>
    <p:sldId id="270" r:id="rId15"/>
    <p:sldId id="271" r:id="rId16"/>
    <p:sldId id="272" r:id="rId17"/>
    <p:sldId id="351" r:id="rId18"/>
    <p:sldId id="352" r:id="rId19"/>
    <p:sldId id="274" r:id="rId20"/>
    <p:sldId id="275" r:id="rId21"/>
    <p:sldId id="276" r:id="rId22"/>
    <p:sldId id="339" r:id="rId23"/>
    <p:sldId id="353" r:id="rId24"/>
    <p:sldId id="354" r:id="rId25"/>
    <p:sldId id="277" r:id="rId26"/>
    <p:sldId id="278" r:id="rId27"/>
    <p:sldId id="279" r:id="rId28"/>
    <p:sldId id="280" r:id="rId29"/>
    <p:sldId id="355" r:id="rId30"/>
    <p:sldId id="356" r:id="rId31"/>
    <p:sldId id="341" r:id="rId32"/>
    <p:sldId id="345" r:id="rId33"/>
    <p:sldId id="347" r:id="rId34"/>
    <p:sldId id="348" r:id="rId35"/>
    <p:sldId id="328" r:id="rId36"/>
    <p:sldId id="334" r:id="rId37"/>
    <p:sldId id="326" r:id="rId38"/>
    <p:sldId id="332" r:id="rId39"/>
    <p:sldId id="333" r:id="rId40"/>
    <p:sldId id="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514" autoAdjust="0"/>
  </p:normalViewPr>
  <p:slideViewPr>
    <p:cSldViewPr>
      <p:cViewPr varScale="1">
        <p:scale>
          <a:sx n="64" d="100"/>
          <a:sy n="64" d="100"/>
        </p:scale>
        <p:origin x="14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6083" name="Rectangle 1027"/>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6084" name="Rectangle 1028"/>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6085" name="Rectangle 1029"/>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11673CF3-7D24-FF48-8F95-9DCECBDCE516}" type="slidenum">
              <a:rPr lang="en-US"/>
              <a:pPr>
                <a:defRPr/>
              </a:pPr>
              <a:t>‹#›</a:t>
            </a:fld>
            <a:endParaRPr lang="en-US"/>
          </a:p>
        </p:txBody>
      </p:sp>
    </p:spTree>
    <p:extLst>
      <p:ext uri="{BB962C8B-B14F-4D97-AF65-F5344CB8AC3E}">
        <p14:creationId xmlns:p14="http://schemas.microsoft.com/office/powerpoint/2010/main" val="114808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67D31F5-F263-3742-ADE0-6384E59FF69D}" type="slidenum">
              <a:rPr lang="en-US"/>
              <a:pPr>
                <a:defRPr/>
              </a:pPr>
              <a:t>‹#›</a:t>
            </a:fld>
            <a:endParaRPr lang="en-US"/>
          </a:p>
        </p:txBody>
      </p:sp>
    </p:spTree>
    <p:extLst>
      <p:ext uri="{BB962C8B-B14F-4D97-AF65-F5344CB8AC3E}">
        <p14:creationId xmlns:p14="http://schemas.microsoft.com/office/powerpoint/2010/main" val="1083757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9E2108-3649-3648-8D30-C16DA7F6AE6F}" type="slidenum">
              <a:rPr lang="en-US"/>
              <a:pPr>
                <a:defRPr/>
              </a:pPr>
              <a:t>2</a:t>
            </a:fld>
            <a:endParaRPr lang="en-US"/>
          </a:p>
        </p:txBody>
      </p:sp>
      <p:sp>
        <p:nvSpPr>
          <p:cNvPr id="1105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7153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BC7A7C-424B-F342-A0F3-0E25E6324874}" type="slidenum">
              <a:rPr lang="en-US"/>
              <a:pPr>
                <a:defRPr/>
              </a:pPr>
              <a:t>11</a:t>
            </a:fld>
            <a:endParaRPr lang="en-US"/>
          </a:p>
        </p:txBody>
      </p:sp>
      <p:sp>
        <p:nvSpPr>
          <p:cNvPr id="983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a:cs typeface="+mn-cs"/>
              </a:rPr>
              <a:t>Ask an extrovert what they sometimes think of introverts when they initially meet them, before knowing the person.</a:t>
            </a:r>
          </a:p>
          <a:p>
            <a:pPr eaLnBrk="1" hangingPunct="1">
              <a:defRPr/>
            </a:pPr>
            <a:r>
              <a:rPr lang="en-US" dirty="0">
                <a:cs typeface="+mn-cs"/>
              </a:rPr>
              <a:t>Woo-</a:t>
            </a:r>
            <a:r>
              <a:rPr lang="en-US" dirty="0" err="1">
                <a:cs typeface="+mn-cs"/>
              </a:rPr>
              <a:t>er</a:t>
            </a:r>
            <a:r>
              <a:rPr lang="en-US" dirty="0">
                <a:cs typeface="+mn-cs"/>
              </a:rPr>
              <a:t> vs. Relationship maintainer  (Now Discover your Strengths)</a:t>
            </a:r>
          </a:p>
        </p:txBody>
      </p:sp>
    </p:spTree>
    <p:extLst>
      <p:ext uri="{BB962C8B-B14F-4D97-AF65-F5344CB8AC3E}">
        <p14:creationId xmlns:p14="http://schemas.microsoft.com/office/powerpoint/2010/main" val="95240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323095-F8E6-0648-BF54-C1C785F3A3C3}" type="slidenum">
              <a:rPr lang="en-US"/>
              <a:pPr>
                <a:defRPr/>
              </a:pPr>
              <a:t>14</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3743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631A6D-DFE1-0B41-9171-63B76B73AF82}" type="slidenum">
              <a:rPr lang="en-US"/>
              <a:pPr>
                <a:defRPr/>
              </a:pPr>
              <a:t>15</a:t>
            </a:fld>
            <a:endParaRPr lang="en-US"/>
          </a:p>
        </p:txBody>
      </p:sp>
      <p:sp>
        <p:nvSpPr>
          <p:cNvPr id="1218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4576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DA2403-8E87-024F-BA2B-B99D8094168C}" type="slidenum">
              <a:rPr lang="en-US"/>
              <a:pPr>
                <a:defRPr/>
              </a:pPr>
              <a:t>16</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r>
              <a:rPr lang="en-US">
                <a:cs typeface="+mn-cs"/>
              </a:rPr>
              <a:t>How might these types balance one another out in work settings or teams?</a:t>
            </a:r>
          </a:p>
        </p:txBody>
      </p:sp>
    </p:spTree>
    <p:extLst>
      <p:ext uri="{BB962C8B-B14F-4D97-AF65-F5344CB8AC3E}">
        <p14:creationId xmlns:p14="http://schemas.microsoft.com/office/powerpoint/2010/main" val="121938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7EB5B6-4620-DB4B-9B66-4C1DDDDC3521}" type="slidenum">
              <a:rPr lang="en-US"/>
              <a:pPr>
                <a:defRPr/>
              </a:pPr>
              <a:t>19</a:t>
            </a:fld>
            <a:endParaRPr lang="en-US"/>
          </a:p>
        </p:txBody>
      </p:sp>
      <p:sp>
        <p:nvSpPr>
          <p:cNvPr id="1239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59443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C9793F-53E3-9247-A8BF-62732523AC50}" type="slidenum">
              <a:rPr lang="en-US"/>
              <a:pPr>
                <a:defRPr/>
              </a:pPr>
              <a:t>20</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3312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0C1AFB-C4AD-CB48-ABDE-6C4E1AF71E3D}" type="slidenum">
              <a:rPr lang="en-US"/>
              <a:pPr>
                <a:defRPr/>
              </a:pPr>
              <a:t>21</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p:txBody>
          <a:bodyPr/>
          <a:lstStyle/>
          <a:p>
            <a:pPr eaLnBrk="1" hangingPunct="1">
              <a:defRPr/>
            </a:pPr>
            <a:r>
              <a:rPr lang="en-US">
                <a:cs typeface="+mn-cs"/>
              </a:rPr>
              <a:t>Why might employees like or dislike a Feeler boss?  A Thinker boss?</a:t>
            </a:r>
          </a:p>
        </p:txBody>
      </p:sp>
    </p:spTree>
    <p:extLst>
      <p:ext uri="{BB962C8B-B14F-4D97-AF65-F5344CB8AC3E}">
        <p14:creationId xmlns:p14="http://schemas.microsoft.com/office/powerpoint/2010/main" val="109073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eaLnBrk="1" hangingPunct="1">
              <a:defRPr/>
            </a:pPr>
            <a:endParaRPr lang="en-US" dirty="0">
              <a:solidFill>
                <a:schemeClr val="bg1"/>
              </a:solidFill>
              <a:latin typeface="Calibri" pitchFamily="34"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02942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D21EB7-4BA3-1846-9E4F-A6AF466B4559}" type="slidenum">
              <a:rPr lang="en-US"/>
              <a:pPr>
                <a:defRPr/>
              </a:pPr>
              <a:t>25</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7963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CCE71E-A332-1B44-B4A6-2991FF8D732E}" type="slidenum">
              <a:rPr lang="en-US"/>
              <a:pPr>
                <a:defRPr/>
              </a:pPr>
              <a:t>26</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06225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C9A152-D418-EF41-84E8-98DF6F57B2FE}" type="slidenum">
              <a:rPr lang="en-US"/>
              <a:pPr>
                <a:defRPr/>
              </a:pPr>
              <a:t>3</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09047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39D229-EEC2-0C49-9757-D0FA33C42AB9}" type="slidenum">
              <a:rPr lang="en-US"/>
              <a:pPr>
                <a:defRPr/>
              </a:pPr>
              <a:t>27</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28626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29DFFC-636F-3349-B108-AFE051C2F92A}" type="slidenum">
              <a:rPr lang="en-US"/>
              <a:pPr>
                <a:defRPr/>
              </a:pPr>
              <a:t>28</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pPr eaLnBrk="1" hangingPunct="1">
              <a:defRPr/>
            </a:pPr>
            <a:r>
              <a:rPr lang="en-US">
                <a:cs typeface="+mn-cs"/>
              </a:rPr>
              <a:t>In a relationship of any kind, what does each have to offer the other?  Where are there often conflicts between the two?</a:t>
            </a:r>
          </a:p>
        </p:txBody>
      </p:sp>
    </p:spTree>
    <p:extLst>
      <p:ext uri="{BB962C8B-B14F-4D97-AF65-F5344CB8AC3E}">
        <p14:creationId xmlns:p14="http://schemas.microsoft.com/office/powerpoint/2010/main" val="161941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eaLnBrk="1" hangingPunct="1">
              <a:defRPr/>
            </a:pPr>
            <a:endParaRPr lang="en-US" dirty="0">
              <a:solidFill>
                <a:schemeClr val="bg1"/>
              </a:solidFill>
              <a:latin typeface="Calibri" pitchFamily="34"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83549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D63885-D5E9-3F4D-9A5F-17208CDDA80D}" type="slidenum">
              <a:rPr lang="en-US"/>
              <a:pPr>
                <a:defRPr/>
              </a:pPr>
              <a:t>4</a:t>
            </a:fld>
            <a:endParaRPr lang="en-US"/>
          </a:p>
        </p:txBody>
      </p:sp>
      <p:sp>
        <p:nvSpPr>
          <p:cNvPr id="1177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2143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eaLnBrk="1" hangingPunct="1">
              <a:defRPr/>
            </a:pPr>
            <a:endParaRPr lang="en-US" dirty="0">
              <a:solidFill>
                <a:schemeClr val="bg1"/>
              </a:solidFill>
              <a:latin typeface="Calibri" pitchFamily="34" charset="0"/>
              <a:ea typeface="ＭＳ Ｐゴシック" charset="-128"/>
            </a:endParaRPr>
          </a:p>
        </p:txBody>
      </p:sp>
    </p:spTree>
    <p:extLst>
      <p:ext uri="{BB962C8B-B14F-4D97-AF65-F5344CB8AC3E}">
        <p14:creationId xmlns:p14="http://schemas.microsoft.com/office/powerpoint/2010/main" val="20453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marL="450209">
              <a:spcBef>
                <a:spcPct val="25000"/>
              </a:spcBef>
              <a:spcAft>
                <a:spcPts val="589"/>
              </a:spcAft>
              <a:buClr>
                <a:srgbClr val="E1C055"/>
              </a:buClr>
              <a:buFont typeface="Wingdings" charset="2"/>
              <a:buChar char="§"/>
              <a:defRPr/>
            </a:pPr>
            <a:r>
              <a:rPr lang="en-US" dirty="0">
                <a:solidFill>
                  <a:schemeClr val="bg1"/>
                </a:solidFill>
              </a:rPr>
              <a:t>No one type is better than another, just different</a:t>
            </a:r>
          </a:p>
          <a:p>
            <a:pPr marL="450209">
              <a:spcBef>
                <a:spcPct val="25000"/>
              </a:spcBef>
              <a:spcAft>
                <a:spcPts val="589"/>
              </a:spcAft>
              <a:buClr>
                <a:srgbClr val="E1C055"/>
              </a:buClr>
              <a:buFont typeface="Wingdings" charset="2"/>
              <a:buChar char="§"/>
              <a:defRPr/>
            </a:pPr>
            <a:r>
              <a:rPr lang="en-US" dirty="0">
                <a:solidFill>
                  <a:schemeClr val="bg1"/>
                </a:solidFill>
              </a:rPr>
              <a:t>Everyone uses all type preferences at times</a:t>
            </a:r>
          </a:p>
          <a:p>
            <a:pPr marL="450209">
              <a:spcBef>
                <a:spcPct val="25000"/>
              </a:spcBef>
              <a:spcAft>
                <a:spcPts val="589"/>
              </a:spcAft>
              <a:buClr>
                <a:srgbClr val="E1C055"/>
              </a:buClr>
              <a:buFont typeface="Wingdings" charset="2"/>
              <a:buChar char="§"/>
              <a:defRPr/>
            </a:pPr>
            <a:r>
              <a:rPr lang="en-US" dirty="0">
                <a:solidFill>
                  <a:schemeClr val="bg1"/>
                </a:solidFill>
              </a:rPr>
              <a:t>One preference is favored on each scale</a:t>
            </a:r>
          </a:p>
          <a:p>
            <a:pPr marL="450209">
              <a:spcBef>
                <a:spcPct val="25000"/>
              </a:spcBef>
              <a:spcAft>
                <a:spcPts val="589"/>
              </a:spcAft>
              <a:buClr>
                <a:srgbClr val="E1C055"/>
              </a:buClr>
              <a:buFont typeface="Wingdings" charset="2"/>
              <a:buChar char="§"/>
              <a:defRPr/>
            </a:pPr>
            <a:r>
              <a:rPr lang="en-US" dirty="0">
                <a:solidFill>
                  <a:schemeClr val="bg1"/>
                </a:solidFill>
              </a:rPr>
              <a:t>Scores indicate clarity/consistency of choice, not strength or skill in using the preference</a:t>
            </a:r>
          </a:p>
          <a:p>
            <a:pPr marL="450209">
              <a:spcBef>
                <a:spcPct val="25000"/>
              </a:spcBef>
              <a:spcAft>
                <a:spcPts val="589"/>
              </a:spcAft>
              <a:buClr>
                <a:srgbClr val="E1C055"/>
              </a:buClr>
              <a:buFont typeface="Wingdings" charset="2"/>
              <a:buChar char="§"/>
              <a:defRPr/>
            </a:pPr>
            <a:r>
              <a:rPr lang="en-US" dirty="0">
                <a:solidFill>
                  <a:schemeClr val="bg1"/>
                </a:solidFill>
              </a:rPr>
              <a:t>Psychological type can explain some human behavior—not all</a:t>
            </a:r>
          </a:p>
          <a:p>
            <a:pPr marL="450209">
              <a:spcBef>
                <a:spcPct val="25000"/>
              </a:spcBef>
              <a:spcAft>
                <a:spcPts val="589"/>
              </a:spcAft>
              <a:buClr>
                <a:srgbClr val="E1C055"/>
              </a:buClr>
              <a:buFont typeface="Wingdings" charset="2"/>
              <a:buChar char="§"/>
              <a:defRPr/>
            </a:pPr>
            <a:r>
              <a:rPr lang="en-US" dirty="0">
                <a:solidFill>
                  <a:schemeClr val="bg1"/>
                </a:solidFill>
              </a:rPr>
              <a:t>Type should never be used as an excuse for behavior</a:t>
            </a:r>
          </a:p>
          <a:p>
            <a:pPr eaLnBrk="1" hangingPunct="1">
              <a:defRPr/>
            </a:pPr>
            <a:endParaRPr lang="en-US" dirty="0">
              <a:solidFill>
                <a:schemeClr val="bg1"/>
              </a:solidFill>
              <a:latin typeface="Calibri" pitchFamily="34"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60160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eaLnBrk="1" hangingPunct="1">
              <a:defRPr/>
            </a:pPr>
            <a:r>
              <a:rPr lang="en-US" dirty="0">
                <a:latin typeface="Times New Roman" charset="0"/>
                <a:cs typeface="Arial" charset="0"/>
              </a:rPr>
              <a:t>The LENS trough which we see the world</a:t>
            </a:r>
          </a:p>
          <a:p>
            <a:pPr eaLnBrk="1" hangingPunct="1">
              <a:defRPr/>
            </a:pPr>
            <a:endParaRPr lang="en-US" dirty="0">
              <a:solidFill>
                <a:schemeClr val="bg1"/>
              </a:solidFill>
              <a:latin typeface="Calibri" pitchFamily="34" charset="0"/>
              <a:ea typeface="ＭＳ Ｐゴシック" charset="-128"/>
            </a:endParaRPr>
          </a:p>
        </p:txBody>
      </p:sp>
    </p:spTree>
    <p:extLst>
      <p:ext uri="{BB962C8B-B14F-4D97-AF65-F5344CB8AC3E}">
        <p14:creationId xmlns:p14="http://schemas.microsoft.com/office/powerpoint/2010/main" val="171698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ln/>
        </p:spPr>
        <p:txBody>
          <a:bodyPr/>
          <a:lstStyle/>
          <a:p>
            <a:pPr>
              <a:spcBef>
                <a:spcPct val="25000"/>
              </a:spcBef>
              <a:buClr>
                <a:srgbClr val="E1C055"/>
              </a:buClr>
            </a:pPr>
            <a:r>
              <a:rPr lang="en-US" dirty="0">
                <a:cs typeface="Arial" charset="0"/>
              </a:rPr>
              <a:t>E-I: </a:t>
            </a:r>
            <a:r>
              <a:rPr lang="en-US" dirty="0">
                <a:solidFill>
                  <a:schemeClr val="bg1"/>
                </a:solidFill>
              </a:rPr>
              <a:t>How we would look the most different from each other</a:t>
            </a:r>
          </a:p>
          <a:p>
            <a:pPr>
              <a:spcBef>
                <a:spcPct val="25000"/>
              </a:spcBef>
              <a:buClr>
                <a:srgbClr val="E1C055"/>
              </a:buClr>
            </a:pPr>
            <a:r>
              <a:rPr lang="en-US" dirty="0">
                <a:solidFill>
                  <a:schemeClr val="bg1"/>
                </a:solidFill>
              </a:rPr>
              <a:t>      Where and how we “charge our battery” &amp; express the other aspects of personality type</a:t>
            </a:r>
          </a:p>
          <a:p>
            <a:pPr eaLnBrk="1" hangingPunct="1">
              <a:lnSpc>
                <a:spcPct val="90000"/>
              </a:lnSpc>
              <a:spcBef>
                <a:spcPct val="25000"/>
              </a:spcBef>
            </a:pPr>
            <a:endParaRPr lang="en-US" dirty="0">
              <a:cs typeface="Arial" charset="0"/>
            </a:endParaRPr>
          </a:p>
          <a:p>
            <a:pPr eaLnBrk="1" hangingPunct="1"/>
            <a:endParaRPr lang="en-US" dirty="0">
              <a:solidFill>
                <a:schemeClr val="bg1"/>
              </a:solidFill>
              <a:latin typeface="Calibri" charset="0"/>
            </a:endParaRPr>
          </a:p>
        </p:txBody>
      </p:sp>
    </p:spTree>
    <p:extLst>
      <p:ext uri="{BB962C8B-B14F-4D97-AF65-F5344CB8AC3E}">
        <p14:creationId xmlns:p14="http://schemas.microsoft.com/office/powerpoint/2010/main" val="157027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C4C08E-B314-0741-8C42-90DD0B26FF99}" type="slidenum">
              <a:rPr lang="en-US"/>
              <a:pPr>
                <a:defRPr/>
              </a:pPr>
              <a:t>9</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6298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E4BC93-358C-3C4C-B7CF-D09859B44491}" type="slidenum">
              <a:rPr lang="en-US"/>
              <a:pPr>
                <a:defRPr/>
              </a:pPr>
              <a:t>10</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8163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AE25D42-60DC-C642-ACA1-AF6404E16EB8}" type="slidenum">
              <a:rPr lang="en-US" smtClean="0"/>
              <a:pPr>
                <a:defRPr/>
              </a:pPr>
              <a:t>‹#›</a:t>
            </a:fld>
            <a:endParaRPr lang="en-US"/>
          </a:p>
        </p:txBody>
      </p:sp>
    </p:spTree>
    <p:extLst>
      <p:ext uri="{BB962C8B-B14F-4D97-AF65-F5344CB8AC3E}">
        <p14:creationId xmlns:p14="http://schemas.microsoft.com/office/powerpoint/2010/main" val="336684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366561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127753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4713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64372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107644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220285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E43ACF-2582-2043-83C9-6FBDDE4DE917}" type="slidenum">
              <a:rPr lang="en-US" smtClean="0"/>
              <a:pPr>
                <a:defRPr/>
              </a:pPr>
              <a:t>‹#›</a:t>
            </a:fld>
            <a:endParaRPr lang="en-US"/>
          </a:p>
        </p:txBody>
      </p:sp>
    </p:spTree>
    <p:extLst>
      <p:ext uri="{BB962C8B-B14F-4D97-AF65-F5344CB8AC3E}">
        <p14:creationId xmlns:p14="http://schemas.microsoft.com/office/powerpoint/2010/main" val="53564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6640EA-E768-1E49-B980-98EFE9BE4F20}" type="slidenum">
              <a:rPr lang="en-US" smtClean="0"/>
              <a:pPr>
                <a:defRPr/>
              </a:pPr>
              <a:t>‹#›</a:t>
            </a:fld>
            <a:endParaRPr lang="en-US"/>
          </a:p>
        </p:txBody>
      </p:sp>
    </p:spTree>
    <p:extLst>
      <p:ext uri="{BB962C8B-B14F-4D97-AF65-F5344CB8AC3E}">
        <p14:creationId xmlns:p14="http://schemas.microsoft.com/office/powerpoint/2010/main" val="429078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6A330F-6D46-134D-93EE-0887D427A8BC}" type="slidenum">
              <a:rPr lang="en-US" smtClean="0"/>
              <a:pPr>
                <a:defRPr/>
              </a:pPr>
              <a:t>‹#›</a:t>
            </a:fld>
            <a:endParaRPr lang="en-US"/>
          </a:p>
        </p:txBody>
      </p:sp>
    </p:spTree>
    <p:extLst>
      <p:ext uri="{BB962C8B-B14F-4D97-AF65-F5344CB8AC3E}">
        <p14:creationId xmlns:p14="http://schemas.microsoft.com/office/powerpoint/2010/main" val="276306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CF074C-9BDC-1948-8A09-D5EBD0E2BB40}" type="slidenum">
              <a:rPr lang="en-US" smtClean="0"/>
              <a:pPr>
                <a:defRPr/>
              </a:pPr>
              <a:t>‹#›</a:t>
            </a:fld>
            <a:endParaRPr lang="en-US"/>
          </a:p>
        </p:txBody>
      </p:sp>
    </p:spTree>
    <p:extLst>
      <p:ext uri="{BB962C8B-B14F-4D97-AF65-F5344CB8AC3E}">
        <p14:creationId xmlns:p14="http://schemas.microsoft.com/office/powerpoint/2010/main" val="122277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CFD5A6-7163-8E45-9D16-B4412CDBC334}" type="slidenum">
              <a:rPr lang="en-US" smtClean="0"/>
              <a:pPr>
                <a:defRPr/>
              </a:pPr>
              <a:t>‹#›</a:t>
            </a:fld>
            <a:endParaRPr lang="en-US"/>
          </a:p>
        </p:txBody>
      </p:sp>
    </p:spTree>
    <p:extLst>
      <p:ext uri="{BB962C8B-B14F-4D97-AF65-F5344CB8AC3E}">
        <p14:creationId xmlns:p14="http://schemas.microsoft.com/office/powerpoint/2010/main" val="375476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55FE70-B0F5-2B43-B90E-2C1808EB91CC}" type="slidenum">
              <a:rPr lang="en-US" smtClean="0"/>
              <a:pPr>
                <a:defRPr/>
              </a:pPr>
              <a:t>‹#›</a:t>
            </a:fld>
            <a:endParaRPr lang="en-US"/>
          </a:p>
        </p:txBody>
      </p:sp>
    </p:spTree>
    <p:extLst>
      <p:ext uri="{BB962C8B-B14F-4D97-AF65-F5344CB8AC3E}">
        <p14:creationId xmlns:p14="http://schemas.microsoft.com/office/powerpoint/2010/main" val="326736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742622-CE94-A849-B4B5-6BDFF55C587E}" type="slidenum">
              <a:rPr lang="en-US" smtClean="0"/>
              <a:pPr>
                <a:defRPr/>
              </a:pPr>
              <a:t>‹#›</a:t>
            </a:fld>
            <a:endParaRPr lang="en-US"/>
          </a:p>
        </p:txBody>
      </p:sp>
    </p:spTree>
    <p:extLst>
      <p:ext uri="{BB962C8B-B14F-4D97-AF65-F5344CB8AC3E}">
        <p14:creationId xmlns:p14="http://schemas.microsoft.com/office/powerpoint/2010/main" val="124235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8DB14F5-5E81-F842-B43B-7752E45228F8}" type="slidenum">
              <a:rPr lang="en-US" smtClean="0"/>
              <a:pPr>
                <a:defRPr/>
              </a:pPr>
              <a:t>‹#›</a:t>
            </a:fld>
            <a:endParaRPr lang="en-US"/>
          </a:p>
        </p:txBody>
      </p:sp>
    </p:spTree>
    <p:extLst>
      <p:ext uri="{BB962C8B-B14F-4D97-AF65-F5344CB8AC3E}">
        <p14:creationId xmlns:p14="http://schemas.microsoft.com/office/powerpoint/2010/main" val="68436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92715-F97C-D64B-9308-1292995F902F}" type="slidenum">
              <a:rPr lang="en-US" smtClean="0"/>
              <a:pPr>
                <a:defRPr/>
              </a:pPr>
              <a:t>‹#›</a:t>
            </a:fld>
            <a:endParaRPr lang="en-US"/>
          </a:p>
        </p:txBody>
      </p:sp>
    </p:spTree>
    <p:extLst>
      <p:ext uri="{BB962C8B-B14F-4D97-AF65-F5344CB8AC3E}">
        <p14:creationId xmlns:p14="http://schemas.microsoft.com/office/powerpoint/2010/main" val="106071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B21A5A-C9F5-DA4F-A233-AB74296A6168}" type="slidenum">
              <a:rPr lang="en-US" smtClean="0"/>
              <a:pPr>
                <a:defRPr/>
              </a:pPr>
              <a:t>‹#›</a:t>
            </a:fld>
            <a:endParaRPr lang="en-US"/>
          </a:p>
        </p:txBody>
      </p:sp>
    </p:spTree>
    <p:extLst>
      <p:ext uri="{BB962C8B-B14F-4D97-AF65-F5344CB8AC3E}">
        <p14:creationId xmlns:p14="http://schemas.microsoft.com/office/powerpoint/2010/main" val="21201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49C591BA-AF71-5849-BC95-D58BDBA9DE0E}" type="slidenum">
              <a:rPr lang="en-US" smtClean="0"/>
              <a:pPr>
                <a:defRPr/>
              </a:pPr>
              <a:t>‹#›</a:t>
            </a:fld>
            <a:endParaRPr lang="en-US"/>
          </a:p>
        </p:txBody>
      </p:sp>
    </p:spTree>
    <p:extLst>
      <p:ext uri="{BB962C8B-B14F-4D97-AF65-F5344CB8AC3E}">
        <p14:creationId xmlns:p14="http://schemas.microsoft.com/office/powerpoint/2010/main" val="1257778699"/>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lickr.com/photos/lwr/237152027/"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eebird.deviantart.com/art/ISFP-ness-24410170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92EE-DBEC-4130-A724-49A6D8DDD546}"/>
              </a:ext>
            </a:extLst>
          </p:cNvPr>
          <p:cNvSpPr>
            <a:spLocks noGrp="1"/>
          </p:cNvSpPr>
          <p:nvPr>
            <p:ph type="title"/>
          </p:nvPr>
        </p:nvSpPr>
        <p:spPr/>
        <p:txBody>
          <a:bodyPr>
            <a:normAutofit/>
          </a:bodyPr>
          <a:lstStyle/>
          <a:p>
            <a:r>
              <a:rPr lang="en-US" sz="4000" dirty="0">
                <a:latin typeface="AR HERMANN" panose="02000000000000000000" pitchFamily="2" charset="0"/>
              </a:rPr>
              <a:t>Personality Type &amp; Spirituality</a:t>
            </a:r>
          </a:p>
        </p:txBody>
      </p:sp>
      <p:sp>
        <p:nvSpPr>
          <p:cNvPr id="5" name="Content Placeholder 4">
            <a:extLst>
              <a:ext uri="{FF2B5EF4-FFF2-40B4-BE49-F238E27FC236}">
                <a16:creationId xmlns:a16="http://schemas.microsoft.com/office/drawing/2014/main" id="{B898B582-70E3-47E0-8BF1-4FBF37C8C913}"/>
              </a:ext>
            </a:extLst>
          </p:cNvPr>
          <p:cNvSpPr>
            <a:spLocks noGrp="1"/>
          </p:cNvSpPr>
          <p:nvPr>
            <p:ph idx="1"/>
          </p:nvPr>
        </p:nvSpPr>
        <p:spPr/>
        <p:txBody>
          <a:bodyPr/>
          <a:lstStyle/>
          <a:p>
            <a:pPr algn="ctr"/>
            <a:endParaRPr lang="en-US" dirty="0"/>
          </a:p>
          <a:p>
            <a:pPr algn="ctr"/>
            <a:endParaRPr lang="en-US" dirty="0"/>
          </a:p>
          <a:p>
            <a:pPr marL="0" indent="0" algn="ctr">
              <a:buNone/>
            </a:pPr>
            <a:r>
              <a:rPr lang="en-US" dirty="0"/>
              <a:t>Presented by:</a:t>
            </a:r>
          </a:p>
          <a:p>
            <a:pPr marL="0" indent="0" algn="ctr">
              <a:buNone/>
            </a:pPr>
            <a:endParaRPr lang="en-US" dirty="0"/>
          </a:p>
          <a:p>
            <a:pPr marL="0" indent="0" algn="ctr">
              <a:buNone/>
            </a:pPr>
            <a:r>
              <a:rPr lang="en-US" dirty="0"/>
              <a:t>Ron Sturgis, Ph.D.</a:t>
            </a:r>
          </a:p>
          <a:p>
            <a:pPr algn="ctr"/>
            <a:endParaRPr lang="en-US" dirty="0"/>
          </a:p>
        </p:txBody>
      </p:sp>
    </p:spTree>
    <p:extLst>
      <p:ext uri="{BB962C8B-B14F-4D97-AF65-F5344CB8AC3E}">
        <p14:creationId xmlns:p14="http://schemas.microsoft.com/office/powerpoint/2010/main" val="311779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pPr eaLnBrk="1" hangingPunct="1">
              <a:defRPr/>
            </a:pPr>
            <a:r>
              <a:rPr lang="en-US">
                <a:cs typeface="+mj-cs"/>
              </a:rPr>
              <a:t>Extroversion</a:t>
            </a:r>
          </a:p>
        </p:txBody>
      </p:sp>
      <p:sp>
        <p:nvSpPr>
          <p:cNvPr id="96259" name="Rectangle 1027"/>
          <p:cNvSpPr>
            <a:spLocks noGrp="1" noChangeArrowheads="1"/>
          </p:cNvSpPr>
          <p:nvPr>
            <p:ph idx="1"/>
          </p:nvPr>
        </p:nvSpPr>
        <p:spPr/>
        <p:txBody>
          <a:bodyPr/>
          <a:lstStyle/>
          <a:p>
            <a:pPr eaLnBrk="1" hangingPunct="1">
              <a:lnSpc>
                <a:spcPct val="80000"/>
              </a:lnSpc>
              <a:defRPr/>
            </a:pPr>
            <a:r>
              <a:rPr lang="en-US" sz="2800">
                <a:cs typeface="+mn-cs"/>
              </a:rPr>
              <a:t>Attention flows out to objects and people in the environment, </a:t>
            </a:r>
          </a:p>
          <a:p>
            <a:pPr lvl="1" eaLnBrk="1" hangingPunct="1">
              <a:lnSpc>
                <a:spcPct val="80000"/>
              </a:lnSpc>
              <a:defRPr/>
            </a:pPr>
            <a:r>
              <a:rPr lang="en-US" sz="2400"/>
              <a:t>desires to act on the environment, affirm its importance; </a:t>
            </a:r>
          </a:p>
          <a:p>
            <a:pPr lvl="1" eaLnBrk="1" hangingPunct="1">
              <a:lnSpc>
                <a:spcPct val="80000"/>
              </a:lnSpc>
              <a:defRPr/>
            </a:pPr>
            <a:r>
              <a:rPr lang="en-US" sz="2400"/>
              <a:t>awareness and reliance on environment for stimulation and guidance; </a:t>
            </a:r>
          </a:p>
          <a:p>
            <a:pPr lvl="1" eaLnBrk="1" hangingPunct="1">
              <a:lnSpc>
                <a:spcPct val="80000"/>
              </a:lnSpc>
              <a:defRPr/>
            </a:pPr>
            <a:r>
              <a:rPr lang="en-US" sz="2400"/>
              <a:t>action oriented, impulsive, frank, sociable.  </a:t>
            </a:r>
          </a:p>
          <a:p>
            <a:pPr lvl="1" eaLnBrk="1" hangingPunct="1">
              <a:lnSpc>
                <a:spcPct val="80000"/>
              </a:lnSpc>
              <a:defRPr/>
            </a:pPr>
            <a:r>
              <a:rPr lang="en-US" sz="2400"/>
              <a:t>Energized by what goes on in the outer world.</a:t>
            </a:r>
          </a:p>
          <a:p>
            <a:pPr eaLnBrk="1" hangingPunct="1">
              <a:lnSpc>
                <a:spcPct val="80000"/>
              </a:lnSpc>
              <a:defRPr/>
            </a:pPr>
            <a:r>
              <a:rPr lang="en-US" sz="2800">
                <a:cs typeface="+mn-cs"/>
              </a:rPr>
              <a:t>Preference for people and things. </a:t>
            </a:r>
          </a:p>
          <a:p>
            <a:pPr lvl="1" eaLnBrk="1" hangingPunct="1">
              <a:lnSpc>
                <a:spcPct val="80000"/>
              </a:lnSpc>
              <a:defRPr/>
            </a:pPr>
            <a:r>
              <a:rPr lang="en-US" sz="2400"/>
              <a:t>Likes being with people and working on things, even more than thinking about them or studying them.</a:t>
            </a:r>
          </a:p>
          <a:p>
            <a:pPr lvl="1" eaLnBrk="1" hangingPunct="1">
              <a:lnSpc>
                <a:spcPct val="80000"/>
              </a:lnSpc>
              <a:defRPr/>
            </a:pPr>
            <a:r>
              <a:rPr lang="en-US" sz="2400"/>
              <a:t>Appears outgoing and socially at ease.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pPr eaLnBrk="1" hangingPunct="1">
              <a:defRPr/>
            </a:pPr>
            <a:r>
              <a:rPr lang="en-US">
                <a:cs typeface="+mj-cs"/>
              </a:rPr>
              <a:t>Introversion</a:t>
            </a:r>
          </a:p>
        </p:txBody>
      </p:sp>
      <p:sp>
        <p:nvSpPr>
          <p:cNvPr id="97283" name="Rectangle 1027"/>
          <p:cNvSpPr>
            <a:spLocks noGrp="1" noChangeArrowheads="1"/>
          </p:cNvSpPr>
          <p:nvPr>
            <p:ph idx="1"/>
          </p:nvPr>
        </p:nvSpPr>
        <p:spPr/>
        <p:txBody>
          <a:bodyPr/>
          <a:lstStyle/>
          <a:p>
            <a:pPr eaLnBrk="1" hangingPunct="1">
              <a:defRPr/>
            </a:pPr>
            <a:r>
              <a:rPr lang="en-US" sz="2400" dirty="0">
                <a:cs typeface="+mn-cs"/>
              </a:rPr>
              <a:t>Energy drawn from environment and consolidated within inner world of ideas and concepts, reliance on enduring concepts (not environmental events)</a:t>
            </a:r>
          </a:p>
          <a:p>
            <a:pPr lvl="1" eaLnBrk="1" hangingPunct="1">
              <a:defRPr/>
            </a:pPr>
            <a:r>
              <a:rPr lang="en-US" sz="2000" dirty="0"/>
              <a:t>thoughtful contemplative detachment, </a:t>
            </a:r>
          </a:p>
          <a:p>
            <a:pPr lvl="1" eaLnBrk="1" hangingPunct="1">
              <a:defRPr/>
            </a:pPr>
            <a:r>
              <a:rPr lang="en-US" sz="2000" dirty="0"/>
              <a:t>enjoyment of solitude and privacy. </a:t>
            </a:r>
          </a:p>
          <a:p>
            <a:pPr lvl="1" eaLnBrk="1" hangingPunct="1">
              <a:defRPr/>
            </a:pPr>
            <a:r>
              <a:rPr lang="en-US" dirty="0"/>
              <a:t>Less verbal:  While extroverts never say enough, introverts can feel exposed when saying very little.</a:t>
            </a:r>
          </a:p>
          <a:p>
            <a:pPr lvl="1" eaLnBrk="1" hangingPunct="1">
              <a:defRPr/>
            </a:pPr>
            <a:r>
              <a:rPr lang="en-US" sz="2000" dirty="0"/>
              <a:t>Because internal world is so active</a:t>
            </a:r>
            <a:r>
              <a:rPr lang="en-US" dirty="0"/>
              <a:t>, may think they have spoken something externally when they have not.</a:t>
            </a:r>
            <a:endParaRPr lang="en-US" sz="2000" dirty="0"/>
          </a:p>
          <a:p>
            <a:pPr lvl="1" eaLnBrk="1" hangingPunct="1">
              <a:buFontTx/>
              <a:buNone/>
              <a:defRPr/>
            </a:pPr>
            <a:endParaRPr lang="en-US" sz="2000" dirty="0"/>
          </a:p>
          <a:p>
            <a:pPr eaLnBrk="1" hangingPunct="1">
              <a:defRPr/>
            </a:pPr>
            <a:r>
              <a:rPr lang="en-US" sz="2400" dirty="0">
                <a:cs typeface="+mn-cs"/>
              </a:rPr>
              <a:t>Preference for ideas and concepts. </a:t>
            </a:r>
          </a:p>
          <a:p>
            <a:pPr lvl="1" eaLnBrk="1" hangingPunct="1">
              <a:defRPr/>
            </a:pPr>
            <a:r>
              <a:rPr lang="en-US" sz="2000" dirty="0"/>
              <a:t>Likes thinking about things, even more than doing them.  </a:t>
            </a:r>
          </a:p>
          <a:p>
            <a:pPr lvl="1" eaLnBrk="1" hangingPunct="1">
              <a:defRPr/>
            </a:pPr>
            <a:r>
              <a:rPr lang="en-US" sz="2000" dirty="0"/>
              <a:t>May appear to be shy or sometimes withdrawn.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0A06-2808-4CF0-A14F-206D2CFAC6C1}"/>
              </a:ext>
            </a:extLst>
          </p:cNvPr>
          <p:cNvSpPr>
            <a:spLocks noGrp="1"/>
          </p:cNvSpPr>
          <p:nvPr>
            <p:ph type="title"/>
          </p:nvPr>
        </p:nvSpPr>
        <p:spPr/>
        <p:txBody>
          <a:bodyPr/>
          <a:lstStyle/>
          <a:p>
            <a:pPr algn="ctr"/>
            <a:r>
              <a:rPr lang="en-US" dirty="0"/>
              <a:t>Extroverted Spirituality</a:t>
            </a:r>
          </a:p>
        </p:txBody>
      </p:sp>
      <p:sp>
        <p:nvSpPr>
          <p:cNvPr id="3" name="Content Placeholder 2">
            <a:extLst>
              <a:ext uri="{FF2B5EF4-FFF2-40B4-BE49-F238E27FC236}">
                <a16:creationId xmlns:a16="http://schemas.microsoft.com/office/drawing/2014/main" id="{6285E2D7-0C4D-41F8-AB2B-D798ECC9EF41}"/>
              </a:ext>
            </a:extLst>
          </p:cNvPr>
          <p:cNvSpPr>
            <a:spLocks noGrp="1"/>
          </p:cNvSpPr>
          <p:nvPr>
            <p:ph idx="1"/>
          </p:nvPr>
        </p:nvSpPr>
        <p:spPr/>
        <p:txBody>
          <a:bodyPr/>
          <a:lstStyle/>
          <a:p>
            <a:r>
              <a:rPr lang="en-US" dirty="0"/>
              <a:t>Learn best by talking through spiritual matters.</a:t>
            </a:r>
          </a:p>
          <a:p>
            <a:r>
              <a:rPr lang="en-US" dirty="0"/>
              <a:t>Gain energy from the world around them.</a:t>
            </a:r>
          </a:p>
          <a:p>
            <a:r>
              <a:rPr lang="en-US" dirty="0"/>
              <a:t>Soul work includes people, action, and variety.</a:t>
            </a:r>
          </a:p>
          <a:p>
            <a:r>
              <a:rPr lang="en-US" dirty="0"/>
              <a:t>Like joining with others for worship, study, service activities.</a:t>
            </a:r>
          </a:p>
          <a:p>
            <a:r>
              <a:rPr lang="en-US" dirty="0"/>
              <a:t>Spiritual energy gained through interaction with the external world.</a:t>
            </a:r>
          </a:p>
          <a:p>
            <a:r>
              <a:rPr lang="en-US" dirty="0"/>
              <a:t>Spiritual practices that involve long periods of silence, stillness, and meditation can be frustrating for extroverts.</a:t>
            </a:r>
          </a:p>
          <a:p>
            <a:r>
              <a:rPr lang="en-US" dirty="0"/>
              <a:t>Exciting, social, dynamic, and interactive worship forms may be most preferred by extroverts.</a:t>
            </a:r>
          </a:p>
        </p:txBody>
      </p:sp>
    </p:spTree>
    <p:extLst>
      <p:ext uri="{BB962C8B-B14F-4D97-AF65-F5344CB8AC3E}">
        <p14:creationId xmlns:p14="http://schemas.microsoft.com/office/powerpoint/2010/main" val="264279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6BFD-6251-44B7-A0A3-E524842637FE}"/>
              </a:ext>
            </a:extLst>
          </p:cNvPr>
          <p:cNvSpPr>
            <a:spLocks noGrp="1"/>
          </p:cNvSpPr>
          <p:nvPr>
            <p:ph type="title"/>
          </p:nvPr>
        </p:nvSpPr>
        <p:spPr/>
        <p:txBody>
          <a:bodyPr/>
          <a:lstStyle/>
          <a:p>
            <a:pPr algn="ctr"/>
            <a:r>
              <a:rPr lang="en-US" dirty="0"/>
              <a:t>Introverted Spirituality</a:t>
            </a:r>
          </a:p>
        </p:txBody>
      </p:sp>
      <p:sp>
        <p:nvSpPr>
          <p:cNvPr id="3" name="Content Placeholder 2">
            <a:extLst>
              <a:ext uri="{FF2B5EF4-FFF2-40B4-BE49-F238E27FC236}">
                <a16:creationId xmlns:a16="http://schemas.microsoft.com/office/drawing/2014/main" id="{B73170BD-3C9F-4D7B-81B0-1438F50380EA}"/>
              </a:ext>
            </a:extLst>
          </p:cNvPr>
          <p:cNvSpPr>
            <a:spLocks noGrp="1"/>
          </p:cNvSpPr>
          <p:nvPr>
            <p:ph idx="1"/>
          </p:nvPr>
        </p:nvSpPr>
        <p:spPr/>
        <p:txBody>
          <a:bodyPr/>
          <a:lstStyle/>
          <a:p>
            <a:r>
              <a:rPr lang="en-US" dirty="0"/>
              <a:t>Prefer solitude, introspection, and privacy for personal reflection.</a:t>
            </a:r>
          </a:p>
          <a:p>
            <a:r>
              <a:rPr lang="en-US" dirty="0"/>
              <a:t>Gain energy in the world of ideas.</a:t>
            </a:r>
          </a:p>
          <a:p>
            <a:r>
              <a:rPr lang="en-US" dirty="0"/>
              <a:t>Learn best through study, reading, contemplation, or one-to-one conversations.  </a:t>
            </a:r>
          </a:p>
          <a:p>
            <a:r>
              <a:rPr lang="en-US" dirty="0"/>
              <a:t>May not like praying aloud or discussing personal soul work with others.</a:t>
            </a:r>
          </a:p>
          <a:p>
            <a:r>
              <a:rPr lang="en-US" dirty="0"/>
              <a:t>Too much time in group discussions, active learning experiences with others, or the public sharing of deep thoughts may be uncomfortable for introverts.</a:t>
            </a:r>
          </a:p>
          <a:p>
            <a:r>
              <a:rPr lang="en-US" dirty="0"/>
              <a:t>Prefer reflective spiritual formation and worship forms.</a:t>
            </a:r>
          </a:p>
          <a:p>
            <a:endParaRPr lang="en-US" dirty="0"/>
          </a:p>
          <a:p>
            <a:endParaRPr lang="en-US" dirty="0"/>
          </a:p>
        </p:txBody>
      </p:sp>
    </p:spTree>
    <p:extLst>
      <p:ext uri="{BB962C8B-B14F-4D97-AF65-F5344CB8AC3E}">
        <p14:creationId xmlns:p14="http://schemas.microsoft.com/office/powerpoint/2010/main" val="338694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cs typeface="+mj-cs"/>
              </a:rPr>
              <a:t>Sensing-Intuition</a:t>
            </a:r>
          </a:p>
        </p:txBody>
      </p:sp>
      <p:sp>
        <p:nvSpPr>
          <p:cNvPr id="18435" name="Rectangle 3"/>
          <p:cNvSpPr>
            <a:spLocks noGrp="1" noChangeArrowheads="1"/>
          </p:cNvSpPr>
          <p:nvPr>
            <p:ph idx="1"/>
          </p:nvPr>
        </p:nvSpPr>
        <p:spPr>
          <a:xfrm>
            <a:off x="228600" y="1600200"/>
            <a:ext cx="8686800" cy="4572000"/>
          </a:xfrm>
        </p:spPr>
        <p:txBody>
          <a:bodyPr/>
          <a:lstStyle/>
          <a:p>
            <a:pPr eaLnBrk="1" hangingPunct="1">
              <a:defRPr/>
            </a:pPr>
            <a:r>
              <a:rPr lang="en-US" sz="3100" dirty="0">
                <a:cs typeface="+mn-cs"/>
              </a:rPr>
              <a:t>How do you </a:t>
            </a:r>
            <a:r>
              <a:rPr lang="en-US" sz="3100" b="1" dirty="0">
                <a:cs typeface="+mn-cs"/>
              </a:rPr>
              <a:t>acquire</a:t>
            </a:r>
            <a:r>
              <a:rPr lang="en-US" sz="3100" dirty="0">
                <a:cs typeface="+mn-cs"/>
              </a:rPr>
              <a:t> information?</a:t>
            </a:r>
          </a:p>
          <a:p>
            <a:pPr eaLnBrk="1" hangingPunct="1">
              <a:defRPr/>
            </a:pPr>
            <a:endParaRPr lang="en-US" sz="3100" dirty="0">
              <a:cs typeface="+mn-cs"/>
            </a:endParaRPr>
          </a:p>
          <a:p>
            <a:pPr eaLnBrk="1" hangingPunct="1">
              <a:defRPr/>
            </a:pPr>
            <a:r>
              <a:rPr lang="en-US" sz="3100" dirty="0">
                <a:cs typeface="+mn-cs"/>
              </a:rPr>
              <a:t>How do you </a:t>
            </a:r>
            <a:r>
              <a:rPr lang="en-US" sz="3100" b="1" dirty="0"/>
              <a:t>interpret</a:t>
            </a:r>
            <a:r>
              <a:rPr lang="en-US" sz="3100" dirty="0">
                <a:cs typeface="+mn-cs"/>
              </a:rPr>
              <a:t> the world around you?</a:t>
            </a:r>
          </a:p>
          <a:p>
            <a:pPr eaLnBrk="1" hangingPunct="1">
              <a:defRPr/>
            </a:pPr>
            <a:endParaRPr lang="en-US" sz="3100" dirty="0">
              <a:cs typeface="+mn-cs"/>
            </a:endParaRPr>
          </a:p>
          <a:p>
            <a:pPr eaLnBrk="1" hangingPunct="1">
              <a:buFont typeface="Wingdings" charset="0"/>
              <a:buNone/>
              <a:defRPr/>
            </a:pPr>
            <a:endParaRPr lang="en-US" sz="3100"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cs typeface="+mj-cs"/>
              </a:rPr>
              <a:t>Sensing</a:t>
            </a:r>
          </a:p>
        </p:txBody>
      </p:sp>
      <p:sp>
        <p:nvSpPr>
          <p:cNvPr id="19459" name="Rectangle 3"/>
          <p:cNvSpPr>
            <a:spLocks noGrp="1" noChangeArrowheads="1"/>
          </p:cNvSpPr>
          <p:nvPr>
            <p:ph idx="1"/>
          </p:nvPr>
        </p:nvSpPr>
        <p:spPr/>
        <p:txBody>
          <a:bodyPr/>
          <a:lstStyle/>
          <a:p>
            <a:pPr eaLnBrk="1" hangingPunct="1">
              <a:lnSpc>
                <a:spcPct val="90000"/>
              </a:lnSpc>
              <a:defRPr/>
            </a:pPr>
            <a:r>
              <a:rPr lang="en-US" dirty="0">
                <a:cs typeface="+mn-cs"/>
              </a:rPr>
              <a:t>Immediate experience, present moment, five senses</a:t>
            </a:r>
          </a:p>
          <a:p>
            <a:pPr lvl="1" eaLnBrk="1" hangingPunct="1">
              <a:lnSpc>
                <a:spcPct val="90000"/>
              </a:lnSpc>
              <a:defRPr/>
            </a:pPr>
            <a:r>
              <a:rPr lang="en-US" dirty="0"/>
              <a:t>which leads to enjoyment of the present moment, realism, acute observation, memory for detail, practicality.  </a:t>
            </a:r>
          </a:p>
          <a:p>
            <a:pPr lvl="1" eaLnBrk="1" hangingPunct="1">
              <a:lnSpc>
                <a:spcPct val="90000"/>
              </a:lnSpc>
              <a:defRPr/>
            </a:pPr>
            <a:r>
              <a:rPr lang="en-US" dirty="0"/>
              <a:t>Work with what is </a:t>
            </a:r>
            <a:r>
              <a:rPr lang="ja-JP" altLang="en-US" dirty="0">
                <a:latin typeface="Arial"/>
              </a:rPr>
              <a:t>“</a:t>
            </a:r>
            <a:r>
              <a:rPr lang="en-US" dirty="0"/>
              <a:t>given</a:t>
            </a:r>
            <a:r>
              <a:rPr lang="ja-JP" altLang="en-US" dirty="0">
                <a:latin typeface="Arial"/>
              </a:rPr>
              <a:t>”</a:t>
            </a:r>
            <a:r>
              <a:rPr lang="en-US" dirty="0"/>
              <a:t> in a situation. Pays attention to those things which can be seen, heard, or touched.</a:t>
            </a:r>
          </a:p>
          <a:p>
            <a:pPr eaLnBrk="1" hangingPunct="1">
              <a:lnSpc>
                <a:spcPct val="90000"/>
              </a:lnSpc>
              <a:defRPr/>
            </a:pPr>
            <a:endParaRPr lang="en-US" sz="2800" dirty="0">
              <a:cs typeface="+mn-cs"/>
            </a:endParaRPr>
          </a:p>
          <a:p>
            <a:pPr eaLnBrk="1" hangingPunct="1">
              <a:lnSpc>
                <a:spcPct val="90000"/>
              </a:lnSpc>
              <a:defRPr/>
            </a:pPr>
            <a:r>
              <a:rPr lang="en-US" dirty="0">
                <a:cs typeface="+mn-cs"/>
              </a:rPr>
              <a:t>Prefers to think in concrete, realistic ways rather than philosophically.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cs typeface="+mj-cs"/>
              </a:rPr>
              <a:t>Intuition</a:t>
            </a:r>
          </a:p>
        </p:txBody>
      </p:sp>
      <p:sp>
        <p:nvSpPr>
          <p:cNvPr id="20483" name="Rectangle 3"/>
          <p:cNvSpPr>
            <a:spLocks noGrp="1" noChangeArrowheads="1"/>
          </p:cNvSpPr>
          <p:nvPr>
            <p:ph idx="1"/>
          </p:nvPr>
        </p:nvSpPr>
        <p:spPr/>
        <p:txBody>
          <a:bodyPr/>
          <a:lstStyle/>
          <a:p>
            <a:pPr eaLnBrk="1" hangingPunct="1">
              <a:defRPr/>
            </a:pPr>
            <a:r>
              <a:rPr lang="en-US" sz="2800" dirty="0">
                <a:cs typeface="+mn-cs"/>
              </a:rPr>
              <a:t>Possibilities, meanings, relationships (unconscious perception), sixth sense </a:t>
            </a:r>
          </a:p>
          <a:p>
            <a:pPr lvl="1" eaLnBrk="1" hangingPunct="1">
              <a:defRPr/>
            </a:pPr>
            <a:r>
              <a:rPr lang="en-US" sz="2400" dirty="0"/>
              <a:t>which leads to imagination, theoretical and future       	   orientation, creativity, abstractness. </a:t>
            </a:r>
          </a:p>
          <a:p>
            <a:pPr lvl="1" eaLnBrk="1" hangingPunct="1">
              <a:defRPr/>
            </a:pPr>
            <a:r>
              <a:rPr lang="en-US" sz="2400" dirty="0"/>
              <a:t>Big picture, grasps patterns.  </a:t>
            </a:r>
          </a:p>
          <a:p>
            <a:pPr lvl="1" eaLnBrk="1" hangingPunct="1">
              <a:defRPr/>
            </a:pPr>
            <a:r>
              <a:rPr lang="en-US" sz="2400" dirty="0"/>
              <a:t>Pays attention to the meanings behind things, rather 	   than the things themselves.</a:t>
            </a:r>
          </a:p>
          <a:p>
            <a:pPr eaLnBrk="1" hangingPunct="1">
              <a:defRPr/>
            </a:pPr>
            <a:r>
              <a:rPr lang="en-US" sz="2800" dirty="0">
                <a:cs typeface="+mn-cs"/>
              </a:rPr>
              <a:t>Prefers to think about things in philosophical or poetic ways, rather than in concrete or realistic ways.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2DA5-2069-4DFB-998A-572B3AFD097E}"/>
              </a:ext>
            </a:extLst>
          </p:cNvPr>
          <p:cNvSpPr>
            <a:spLocks noGrp="1"/>
          </p:cNvSpPr>
          <p:nvPr>
            <p:ph type="title"/>
          </p:nvPr>
        </p:nvSpPr>
        <p:spPr/>
        <p:txBody>
          <a:bodyPr/>
          <a:lstStyle/>
          <a:p>
            <a:pPr algn="ctr"/>
            <a:r>
              <a:rPr lang="en-US" dirty="0"/>
              <a:t>Sensing Spirituality</a:t>
            </a:r>
          </a:p>
        </p:txBody>
      </p:sp>
      <p:sp>
        <p:nvSpPr>
          <p:cNvPr id="3" name="Content Placeholder 2">
            <a:extLst>
              <a:ext uri="{FF2B5EF4-FFF2-40B4-BE49-F238E27FC236}">
                <a16:creationId xmlns:a16="http://schemas.microsoft.com/office/drawing/2014/main" id="{3E1A91B8-140C-4A78-9183-50160CB9097E}"/>
              </a:ext>
            </a:extLst>
          </p:cNvPr>
          <p:cNvSpPr>
            <a:spLocks noGrp="1"/>
          </p:cNvSpPr>
          <p:nvPr>
            <p:ph idx="1"/>
          </p:nvPr>
        </p:nvSpPr>
        <p:spPr/>
        <p:txBody>
          <a:bodyPr/>
          <a:lstStyle/>
          <a:p>
            <a:r>
              <a:rPr lang="en-US" dirty="0"/>
              <a:t>Tangible evidence that supports values and principles.</a:t>
            </a:r>
          </a:p>
          <a:p>
            <a:r>
              <a:rPr lang="en-US" dirty="0"/>
              <a:t>Practical activities and tasks that reflect beliefs.</a:t>
            </a:r>
          </a:p>
          <a:p>
            <a:r>
              <a:rPr lang="en-US" dirty="0"/>
              <a:t>Practical approaches to meaningful soul work.</a:t>
            </a:r>
          </a:p>
          <a:p>
            <a:r>
              <a:rPr lang="en-US" dirty="0"/>
              <a:t>Opportunities to serve in practical ways.</a:t>
            </a:r>
          </a:p>
          <a:p>
            <a:r>
              <a:rPr lang="en-US" dirty="0"/>
              <a:t>Soul work should make a difference in the here and now.</a:t>
            </a:r>
          </a:p>
          <a:p>
            <a:r>
              <a:rPr lang="en-US" dirty="0"/>
              <a:t>Can struggle if asked to believe assumptions without good facts or evidence.</a:t>
            </a:r>
          </a:p>
          <a:p>
            <a:r>
              <a:rPr lang="en-US" dirty="0"/>
              <a:t>Their preference for concreteness may combat an emphasis on accepting on faith what cannot be proved.</a:t>
            </a:r>
          </a:p>
        </p:txBody>
      </p:sp>
    </p:spTree>
    <p:extLst>
      <p:ext uri="{BB962C8B-B14F-4D97-AF65-F5344CB8AC3E}">
        <p14:creationId xmlns:p14="http://schemas.microsoft.com/office/powerpoint/2010/main" val="175336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FC97-E552-4F0C-BD53-E4A9E528D5C8}"/>
              </a:ext>
            </a:extLst>
          </p:cNvPr>
          <p:cNvSpPr>
            <a:spLocks noGrp="1"/>
          </p:cNvSpPr>
          <p:nvPr>
            <p:ph type="title"/>
          </p:nvPr>
        </p:nvSpPr>
        <p:spPr/>
        <p:txBody>
          <a:bodyPr/>
          <a:lstStyle/>
          <a:p>
            <a:pPr algn="ctr"/>
            <a:r>
              <a:rPr lang="en-US" dirty="0"/>
              <a:t>Intuitive Spirituality</a:t>
            </a:r>
          </a:p>
        </p:txBody>
      </p:sp>
      <p:sp>
        <p:nvSpPr>
          <p:cNvPr id="3" name="Content Placeholder 2">
            <a:extLst>
              <a:ext uri="{FF2B5EF4-FFF2-40B4-BE49-F238E27FC236}">
                <a16:creationId xmlns:a16="http://schemas.microsoft.com/office/drawing/2014/main" id="{915A7D0B-58BD-499D-A9F0-04A649545150}"/>
              </a:ext>
            </a:extLst>
          </p:cNvPr>
          <p:cNvSpPr>
            <a:spLocks noGrp="1"/>
          </p:cNvSpPr>
          <p:nvPr>
            <p:ph idx="1"/>
          </p:nvPr>
        </p:nvSpPr>
        <p:spPr/>
        <p:txBody>
          <a:bodyPr/>
          <a:lstStyle/>
          <a:p>
            <a:r>
              <a:rPr lang="en-US" dirty="0"/>
              <a:t>Like symbols, imagery, creativity, artistry, and poetry that spurs the imagination and provides inspiration.</a:t>
            </a:r>
          </a:p>
          <a:p>
            <a:r>
              <a:rPr lang="en-US" dirty="0"/>
              <a:t>Spiritual growth can come through synchronistic interactions among ideas, people, and the environment.</a:t>
            </a:r>
          </a:p>
          <a:p>
            <a:r>
              <a:rPr lang="en-US" dirty="0"/>
              <a:t>Change and innovation tend to enrich their spirituality.</a:t>
            </a:r>
          </a:p>
          <a:p>
            <a:r>
              <a:rPr lang="en-US" dirty="0"/>
              <a:t>May struggle in environments with fixed routines, narrow interpretations, or defined methods for soul work that leave little room for innovation.</a:t>
            </a:r>
          </a:p>
          <a:p>
            <a:r>
              <a:rPr lang="en-US" dirty="0"/>
              <a:t>If their soul work becomes too familiar, their minds may wander or their attention be captured elsewhere, leaving them to feel unspiritual.</a:t>
            </a:r>
          </a:p>
        </p:txBody>
      </p:sp>
    </p:spTree>
    <p:extLst>
      <p:ext uri="{BB962C8B-B14F-4D97-AF65-F5344CB8AC3E}">
        <p14:creationId xmlns:p14="http://schemas.microsoft.com/office/powerpoint/2010/main" val="234046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cs typeface="+mj-cs"/>
              </a:rPr>
              <a:t>Thinking-Feeling</a:t>
            </a:r>
          </a:p>
        </p:txBody>
      </p:sp>
      <p:sp>
        <p:nvSpPr>
          <p:cNvPr id="23555" name="Rectangle 3"/>
          <p:cNvSpPr>
            <a:spLocks noGrp="1" noChangeArrowheads="1"/>
          </p:cNvSpPr>
          <p:nvPr>
            <p:ph idx="1"/>
          </p:nvPr>
        </p:nvSpPr>
        <p:spPr/>
        <p:txBody>
          <a:bodyPr/>
          <a:lstStyle/>
          <a:p>
            <a:pPr eaLnBrk="1" hangingPunct="1">
              <a:defRPr/>
            </a:pPr>
            <a:r>
              <a:rPr lang="en-US" dirty="0">
                <a:cs typeface="+mn-cs"/>
              </a:rPr>
              <a:t>How do you make decisions?</a:t>
            </a:r>
          </a:p>
          <a:p>
            <a:pPr eaLnBrk="1" hangingPunct="1">
              <a:defRPr/>
            </a:pPr>
            <a:endParaRPr lang="en-US" dirty="0">
              <a:cs typeface="+mn-cs"/>
            </a:endParaRPr>
          </a:p>
          <a:p>
            <a:pPr eaLnBrk="1" hangingPunct="1">
              <a:defRPr/>
            </a:pPr>
            <a:r>
              <a:rPr lang="en-US" dirty="0">
                <a:cs typeface="+mn-cs"/>
              </a:rPr>
              <a:t>It</a:t>
            </a:r>
            <a:r>
              <a:rPr lang="en-US" dirty="0">
                <a:latin typeface="Arial"/>
                <a:cs typeface="+mn-cs"/>
              </a:rPr>
              <a:t>’</a:t>
            </a:r>
            <a:r>
              <a:rPr lang="en-US" dirty="0">
                <a:cs typeface="+mn-cs"/>
              </a:rPr>
              <a:t>s not about the outcome of the decision.</a:t>
            </a:r>
          </a:p>
          <a:p>
            <a:pPr eaLnBrk="1" hangingPunct="1">
              <a:buFont typeface="Wingdings" charset="0"/>
              <a:buNone/>
              <a:defRPr/>
            </a:pPr>
            <a:endParaRPr lang="en-US" dirty="0">
              <a:cs typeface="+mn-cs"/>
            </a:endParaRPr>
          </a:p>
          <a:p>
            <a:pPr eaLnBrk="1" hangingPunct="1">
              <a:defRPr/>
            </a:pPr>
            <a:r>
              <a:rPr lang="en-US" dirty="0">
                <a:cs typeface="+mn-cs"/>
              </a:rPr>
              <a:t>It</a:t>
            </a:r>
            <a:r>
              <a:rPr lang="en-US" dirty="0">
                <a:latin typeface="Arial"/>
                <a:cs typeface="+mn-cs"/>
              </a:rPr>
              <a:t>’</a:t>
            </a:r>
            <a:r>
              <a:rPr lang="en-US" dirty="0">
                <a:cs typeface="+mn-cs"/>
              </a:rPr>
              <a:t>s about the </a:t>
            </a:r>
            <a:r>
              <a:rPr lang="en-US" b="1" dirty="0">
                <a:cs typeface="+mn-cs"/>
              </a:rPr>
              <a:t>process</a:t>
            </a:r>
            <a:r>
              <a:rPr lang="en-US" dirty="0">
                <a:cs typeface="+mn-cs"/>
              </a:rPr>
              <a:t> you go through to make the decision and what you consider when making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eaLnBrk="1" hangingPunct="1">
              <a:defRPr/>
            </a:pPr>
            <a:r>
              <a:rPr lang="en-US">
                <a:effectLst/>
                <a:latin typeface="Times New Roman" charset="0"/>
                <a:cs typeface="+mn-cs"/>
              </a:rPr>
              <a:t>Individuality is born in the eccentricities and unexpected shadow tendencies of the soul, more so than in normality and conformity. One who cares for the soul becomes someone at ease with idiosyncrasies and the unexpected.</a:t>
            </a:r>
          </a:p>
          <a:p>
            <a:pPr eaLnBrk="1" hangingPunct="1">
              <a:buFont typeface="Wingdings" charset="0"/>
              <a:buNone/>
              <a:defRPr/>
            </a:pPr>
            <a:endParaRPr lang="en-US">
              <a:effectLst/>
              <a:latin typeface="Times New Roman" charset="0"/>
              <a:cs typeface="+mn-cs"/>
            </a:endParaRPr>
          </a:p>
          <a:p>
            <a:pPr lvl="1" eaLnBrk="1" hangingPunct="1">
              <a:defRPr/>
            </a:pPr>
            <a:r>
              <a:rPr lang="en-US">
                <a:effectLst/>
                <a:latin typeface="Times New Roman" charset="0"/>
              </a:rPr>
              <a:t>Thomas Moore (Care of the Soul)</a:t>
            </a:r>
          </a:p>
          <a:p>
            <a:pPr eaLnBrk="1" hangingPunct="1">
              <a:buFont typeface="Wingdings" charset="0"/>
              <a:buNone/>
              <a:defRPr/>
            </a:pPr>
            <a:endParaRPr lang="en-US">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cs typeface="+mj-cs"/>
              </a:rPr>
              <a:t>Thinking</a:t>
            </a:r>
          </a:p>
        </p:txBody>
      </p:sp>
      <p:sp>
        <p:nvSpPr>
          <p:cNvPr id="24579" name="Rectangle 3"/>
          <p:cNvSpPr>
            <a:spLocks noGrp="1" noChangeArrowheads="1"/>
          </p:cNvSpPr>
          <p:nvPr>
            <p:ph idx="1"/>
          </p:nvPr>
        </p:nvSpPr>
        <p:spPr/>
        <p:txBody>
          <a:bodyPr>
            <a:normAutofit lnSpcReduction="10000"/>
          </a:bodyPr>
          <a:lstStyle/>
          <a:p>
            <a:pPr eaLnBrk="1" hangingPunct="1">
              <a:lnSpc>
                <a:spcPct val="90000"/>
              </a:lnSpc>
              <a:defRPr/>
            </a:pPr>
            <a:r>
              <a:rPr lang="en-US" sz="2800">
                <a:cs typeface="+mn-cs"/>
              </a:rPr>
              <a:t>Links ideas logically </a:t>
            </a:r>
          </a:p>
          <a:p>
            <a:pPr eaLnBrk="1" hangingPunct="1">
              <a:lnSpc>
                <a:spcPct val="90000"/>
              </a:lnSpc>
              <a:defRPr/>
            </a:pPr>
            <a:endParaRPr lang="en-US" sz="2800">
              <a:cs typeface="+mn-cs"/>
            </a:endParaRPr>
          </a:p>
          <a:p>
            <a:pPr eaLnBrk="1" hangingPunct="1">
              <a:lnSpc>
                <a:spcPct val="90000"/>
              </a:lnSpc>
              <a:defRPr/>
            </a:pPr>
            <a:r>
              <a:rPr lang="en-US" sz="2800">
                <a:cs typeface="+mn-cs"/>
              </a:rPr>
              <a:t>Impersonal cause-effect leads to </a:t>
            </a:r>
          </a:p>
          <a:p>
            <a:pPr lvl="1" eaLnBrk="1" hangingPunct="1">
              <a:lnSpc>
                <a:spcPct val="90000"/>
              </a:lnSpc>
              <a:defRPr/>
            </a:pPr>
            <a:r>
              <a:rPr lang="en-US" sz="2400"/>
              <a:t>objectivity, attention to justice and fairness,</a:t>
            </a:r>
          </a:p>
          <a:p>
            <a:pPr lvl="1" eaLnBrk="1" hangingPunct="1">
              <a:lnSpc>
                <a:spcPct val="90000"/>
              </a:lnSpc>
              <a:defRPr/>
            </a:pPr>
            <a:r>
              <a:rPr lang="en-US" sz="2400"/>
              <a:t>seeks order through logic.  </a:t>
            </a:r>
          </a:p>
          <a:p>
            <a:pPr lvl="1" eaLnBrk="1" hangingPunct="1">
              <a:lnSpc>
                <a:spcPct val="90000"/>
              </a:lnSpc>
              <a:defRPr/>
            </a:pPr>
            <a:r>
              <a:rPr lang="en-US" sz="2400"/>
              <a:t>Weighs the evidence, even the unpleasant truth.</a:t>
            </a:r>
          </a:p>
          <a:p>
            <a:pPr lvl="1" eaLnBrk="1" hangingPunct="1">
              <a:lnSpc>
                <a:spcPct val="90000"/>
              </a:lnSpc>
              <a:defRPr/>
            </a:pPr>
            <a:endParaRPr lang="en-US" sz="2400"/>
          </a:p>
          <a:p>
            <a:pPr eaLnBrk="1" hangingPunct="1">
              <a:lnSpc>
                <a:spcPct val="90000"/>
              </a:lnSpc>
              <a:defRPr/>
            </a:pPr>
            <a:r>
              <a:rPr lang="en-US" sz="2800">
                <a:cs typeface="+mn-cs"/>
              </a:rPr>
              <a:t>Preference for decisions based on clear cut principals, without regard for how the decisions will affect others.  </a:t>
            </a:r>
          </a:p>
          <a:p>
            <a:pPr lvl="1" eaLnBrk="1" hangingPunct="1">
              <a:lnSpc>
                <a:spcPct val="90000"/>
              </a:lnSpc>
              <a:defRPr/>
            </a:pPr>
            <a:r>
              <a:rPr lang="en-US" sz="2400"/>
              <a:t>Puts an emphasis on fairness, justice, and logic.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cs typeface="+mj-cs"/>
              </a:rPr>
              <a:t>Feeling</a:t>
            </a:r>
          </a:p>
        </p:txBody>
      </p:sp>
      <p:sp>
        <p:nvSpPr>
          <p:cNvPr id="25603" name="Rectangle 3"/>
          <p:cNvSpPr>
            <a:spLocks noGrp="1" noChangeArrowheads="1"/>
          </p:cNvSpPr>
          <p:nvPr>
            <p:ph idx="1"/>
          </p:nvPr>
        </p:nvSpPr>
        <p:spPr/>
        <p:txBody>
          <a:bodyPr/>
          <a:lstStyle/>
          <a:p>
            <a:pPr eaLnBrk="1" hangingPunct="1">
              <a:lnSpc>
                <a:spcPct val="90000"/>
              </a:lnSpc>
              <a:defRPr/>
            </a:pPr>
            <a:r>
              <a:rPr lang="en-US" sz="2400">
                <a:cs typeface="+mn-cs"/>
              </a:rPr>
              <a:t>Weighs relative values and merits- </a:t>
            </a:r>
          </a:p>
          <a:p>
            <a:pPr lvl="1" eaLnBrk="1" hangingPunct="1">
              <a:lnSpc>
                <a:spcPct val="90000"/>
              </a:lnSpc>
              <a:defRPr/>
            </a:pPr>
            <a:r>
              <a:rPr lang="en-US" sz="2000"/>
              <a:t>more subjectively attuned to others</a:t>
            </a:r>
            <a:r>
              <a:rPr lang="ja-JP" altLang="en-US" sz="2000">
                <a:latin typeface="Arial"/>
              </a:rPr>
              <a:t>’</a:t>
            </a:r>
            <a:r>
              <a:rPr lang="en-US" sz="2000"/>
              <a:t> values, group values, human aspects of problems, </a:t>
            </a:r>
          </a:p>
          <a:p>
            <a:pPr lvl="1" eaLnBrk="1" hangingPunct="1">
              <a:lnSpc>
                <a:spcPct val="90000"/>
              </a:lnSpc>
              <a:defRPr/>
            </a:pPr>
            <a:r>
              <a:rPr lang="en-US" sz="2000"/>
              <a:t>leads to need for affiliation, desire for harmony, and warmth, </a:t>
            </a:r>
          </a:p>
          <a:p>
            <a:pPr lvl="1" eaLnBrk="1" hangingPunct="1">
              <a:lnSpc>
                <a:spcPct val="90000"/>
              </a:lnSpc>
              <a:defRPr/>
            </a:pPr>
            <a:r>
              <a:rPr lang="en-US" sz="2000"/>
              <a:t>seeks order according to harmony among subjective values.  </a:t>
            </a:r>
          </a:p>
          <a:p>
            <a:pPr lvl="1" eaLnBrk="1" hangingPunct="1">
              <a:lnSpc>
                <a:spcPct val="90000"/>
              </a:lnSpc>
              <a:defRPr/>
            </a:pPr>
            <a:r>
              <a:rPr lang="en-US" sz="2000"/>
              <a:t>Looks at what is important to people involved, decides based on how much investment you have in each alternative- leading to tact and empathy.</a:t>
            </a:r>
          </a:p>
          <a:p>
            <a:pPr lvl="1" eaLnBrk="1" hangingPunct="1">
              <a:lnSpc>
                <a:spcPct val="90000"/>
              </a:lnSpc>
              <a:buFontTx/>
              <a:buNone/>
              <a:defRPr/>
            </a:pPr>
            <a:endParaRPr lang="en-US" sz="2000"/>
          </a:p>
          <a:p>
            <a:pPr eaLnBrk="1" hangingPunct="1">
              <a:lnSpc>
                <a:spcPct val="90000"/>
              </a:lnSpc>
              <a:defRPr/>
            </a:pPr>
            <a:r>
              <a:rPr lang="en-US" sz="2400">
                <a:cs typeface="+mn-cs"/>
              </a:rPr>
              <a:t>Prefers decisions based on values</a:t>
            </a:r>
          </a:p>
          <a:p>
            <a:pPr lvl="1" eaLnBrk="1" hangingPunct="1">
              <a:lnSpc>
                <a:spcPct val="90000"/>
              </a:lnSpc>
              <a:defRPr/>
            </a:pPr>
            <a:r>
              <a:rPr lang="en-US" sz="2000"/>
              <a:t>paying attention to how people will be affected by decisions.</a:t>
            </a:r>
          </a:p>
          <a:p>
            <a:pPr lvl="1" eaLnBrk="1" hangingPunct="1">
              <a:lnSpc>
                <a:spcPct val="90000"/>
              </a:lnSpc>
              <a:defRPr/>
            </a:pPr>
            <a:r>
              <a:rPr lang="en-US" sz="2000"/>
              <a:t>Puts an emphasis on feelings, on relationships, and on getting along with others.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66750" y="150813"/>
            <a:ext cx="6884988" cy="708025"/>
          </a:xfrm>
          <a:prstGeom prst="rect">
            <a:avLst/>
          </a:prstGeom>
          <a:noFill/>
          <a:ln w="9525">
            <a:noFill/>
            <a:miter lim="800000"/>
            <a:headEnd/>
            <a:tailEnd/>
          </a:ln>
        </p:spPr>
        <p:txBody>
          <a:bodyPr>
            <a:spAutoFit/>
          </a:bodyPr>
          <a:lstStyle/>
          <a:p>
            <a:pPr defTabSz="457200">
              <a:spcBef>
                <a:spcPct val="50000"/>
              </a:spcBef>
              <a:defRPr/>
            </a:pPr>
            <a:r>
              <a:rPr lang="en-US" sz="4000" b="1" dirty="0">
                <a:solidFill>
                  <a:prstClr val="white"/>
                </a:solidFill>
                <a:latin typeface="+mj-lt"/>
                <a:ea typeface="ヒラギノ角ゴ Pro W3" charset="-128"/>
              </a:rPr>
              <a:t> </a:t>
            </a:r>
            <a:r>
              <a:rPr lang="en-US" sz="4000" b="1" dirty="0">
                <a:solidFill>
                  <a:srgbClr val="E1C055"/>
                </a:solidFill>
                <a:latin typeface="+mj-lt"/>
                <a:ea typeface="ヒラギノ角ゴ Pro W3" charset="-128"/>
              </a:rPr>
              <a:t>Thinking - Feeling</a:t>
            </a:r>
          </a:p>
        </p:txBody>
      </p:sp>
      <p:sp>
        <p:nvSpPr>
          <p:cNvPr id="96258" name="Text Box 3"/>
          <p:cNvSpPr txBox="1">
            <a:spLocks noChangeArrowheads="1"/>
          </p:cNvSpPr>
          <p:nvPr/>
        </p:nvSpPr>
        <p:spPr bwMode="auto">
          <a:xfrm>
            <a:off x="3298825" y="1654175"/>
            <a:ext cx="52387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ahoma" charset="0"/>
                <a:ea typeface="ＭＳ Ｐゴシック" charset="0"/>
                <a:cs typeface="ＭＳ Ｐゴシック" charset="0"/>
              </a:defRPr>
            </a:lvl1pPr>
            <a:lvl2pPr marL="742950" indent="-285750" defTabSz="457200">
              <a:defRPr sz="2400">
                <a:solidFill>
                  <a:schemeClr val="tx1"/>
                </a:solidFill>
                <a:latin typeface="Tahoma" charset="0"/>
                <a:ea typeface="ＭＳ Ｐゴシック" charset="0"/>
              </a:defRPr>
            </a:lvl2pPr>
            <a:lvl3pPr marL="1143000" indent="-228600" defTabSz="457200">
              <a:defRPr sz="2400">
                <a:solidFill>
                  <a:schemeClr val="tx1"/>
                </a:solidFill>
                <a:latin typeface="Tahoma" charset="0"/>
                <a:ea typeface="ＭＳ Ｐゴシック" charset="0"/>
              </a:defRPr>
            </a:lvl3pPr>
            <a:lvl4pPr marL="1600200" indent="-228600" defTabSz="457200">
              <a:defRPr sz="2400">
                <a:solidFill>
                  <a:schemeClr val="tx1"/>
                </a:solidFill>
                <a:latin typeface="Tahoma" charset="0"/>
                <a:ea typeface="ＭＳ Ｐゴシック" charset="0"/>
              </a:defRPr>
            </a:lvl4pPr>
            <a:lvl5pPr marL="2057400" indent="-228600" defTabSz="4572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pPr>
            <a:endParaRPr lang="en-US">
              <a:solidFill>
                <a:srgbClr val="FFFFFF"/>
              </a:solidFill>
              <a:latin typeface="Calibri" charset="0"/>
              <a:ea typeface="ヒラギノ角ゴ Pro W3" charset="0"/>
              <a:cs typeface="ヒラギノ角ゴ Pro W3" charset="0"/>
            </a:endParaRPr>
          </a:p>
        </p:txBody>
      </p:sp>
      <p:pic>
        <p:nvPicPr>
          <p:cNvPr id="96259" name="Picture 6" descr="6299557-two-business-people-discussing-business-outdoor-with-laptop-on-outdoor-sit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5319713"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loud Callout 7"/>
          <p:cNvSpPr>
            <a:spLocks noChangeArrowheads="1"/>
          </p:cNvSpPr>
          <p:nvPr/>
        </p:nvSpPr>
        <p:spPr bwMode="auto">
          <a:xfrm>
            <a:off x="6553200" y="1143000"/>
            <a:ext cx="2286000" cy="1450975"/>
          </a:xfrm>
          <a:prstGeom prst="cloudCallout">
            <a:avLst>
              <a:gd name="adj1" fmla="val -67935"/>
              <a:gd name="adj2" fmla="val 58569"/>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rgbClr val="17375E"/>
                </a:solidFill>
                <a:latin typeface="Calibri" pitchFamily="34" charset="0"/>
                <a:ea typeface="ＭＳ Ｐゴシック" pitchFamily="34" charset="-128"/>
              </a:rPr>
              <a:t>Thinking:</a:t>
            </a:r>
          </a:p>
          <a:p>
            <a:pPr>
              <a:defRPr/>
            </a:pPr>
            <a:r>
              <a:rPr lang="en-US" sz="1800" dirty="0">
                <a:solidFill>
                  <a:srgbClr val="17375E"/>
                </a:solidFill>
                <a:latin typeface="Calibri" pitchFamily="34" charset="0"/>
                <a:ea typeface="ＭＳ Ｐゴシック" pitchFamily="34" charset="-128"/>
              </a:rPr>
              <a:t>I</a:t>
            </a:r>
            <a:r>
              <a:rPr lang="en-US" altLang="en-US" sz="1800" dirty="0">
                <a:solidFill>
                  <a:srgbClr val="17375E"/>
                </a:solidFill>
                <a:latin typeface="Calibri" pitchFamily="34" charset="0"/>
                <a:ea typeface="ＭＳ Ｐゴシック" pitchFamily="34" charset="-128"/>
              </a:rPr>
              <a:t>’</a:t>
            </a:r>
            <a:r>
              <a:rPr lang="en-US" sz="1800" dirty="0">
                <a:solidFill>
                  <a:srgbClr val="17375E"/>
                </a:solidFill>
                <a:latin typeface="Calibri" pitchFamily="34" charset="0"/>
                <a:ea typeface="ＭＳ Ｐゴシック" pitchFamily="34" charset="-128"/>
              </a:rPr>
              <a:t>m impressed with his credentials</a:t>
            </a:r>
            <a:r>
              <a:rPr lang="en-US" dirty="0">
                <a:solidFill>
                  <a:srgbClr val="17375E"/>
                </a:solidFill>
                <a:latin typeface="Calibri" pitchFamily="34" charset="0"/>
                <a:ea typeface="ＭＳ Ｐゴシック" pitchFamily="34" charset="-128"/>
              </a:rPr>
              <a:t>.</a:t>
            </a:r>
          </a:p>
        </p:txBody>
      </p:sp>
      <p:sp>
        <p:nvSpPr>
          <p:cNvPr id="11" name="Cloud Callout 10"/>
          <p:cNvSpPr>
            <a:spLocks noChangeArrowheads="1"/>
          </p:cNvSpPr>
          <p:nvPr/>
        </p:nvSpPr>
        <p:spPr bwMode="auto">
          <a:xfrm>
            <a:off x="152400" y="1066800"/>
            <a:ext cx="2362200" cy="1527175"/>
          </a:xfrm>
          <a:prstGeom prst="cloudCallout">
            <a:avLst>
              <a:gd name="adj1" fmla="val 72595"/>
              <a:gd name="adj2" fmla="val 59431"/>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rgbClr val="17375E"/>
                </a:solidFill>
                <a:latin typeface="Calibri" pitchFamily="34" charset="0"/>
                <a:ea typeface="ＭＳ Ｐゴシック" pitchFamily="34" charset="-128"/>
              </a:rPr>
              <a:t>Feeling: I like him. He</a:t>
            </a:r>
            <a:r>
              <a:rPr lang="en-US" altLang="en-US" sz="1800" dirty="0">
                <a:solidFill>
                  <a:srgbClr val="17375E"/>
                </a:solidFill>
                <a:latin typeface="Calibri" pitchFamily="34" charset="0"/>
                <a:ea typeface="ＭＳ Ｐゴシック" pitchFamily="34" charset="-128"/>
              </a:rPr>
              <a:t>’</a:t>
            </a:r>
            <a:r>
              <a:rPr lang="en-US" sz="1800" dirty="0">
                <a:solidFill>
                  <a:srgbClr val="17375E"/>
                </a:solidFill>
                <a:latin typeface="Calibri" pitchFamily="34" charset="0"/>
                <a:ea typeface="ＭＳ Ｐゴシック" pitchFamily="34" charset="-128"/>
              </a:rPr>
              <a:t>ll fit in great with the team.</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A098-172C-4952-BDDB-AC69FCBBBB8D}"/>
              </a:ext>
            </a:extLst>
          </p:cNvPr>
          <p:cNvSpPr>
            <a:spLocks noGrp="1"/>
          </p:cNvSpPr>
          <p:nvPr>
            <p:ph type="title"/>
          </p:nvPr>
        </p:nvSpPr>
        <p:spPr/>
        <p:txBody>
          <a:bodyPr/>
          <a:lstStyle/>
          <a:p>
            <a:pPr algn="ctr"/>
            <a:r>
              <a:rPr lang="en-US" dirty="0"/>
              <a:t>Thinking Spirituality</a:t>
            </a:r>
          </a:p>
        </p:txBody>
      </p:sp>
      <p:sp>
        <p:nvSpPr>
          <p:cNvPr id="3" name="Content Placeholder 2">
            <a:extLst>
              <a:ext uri="{FF2B5EF4-FFF2-40B4-BE49-F238E27FC236}">
                <a16:creationId xmlns:a16="http://schemas.microsoft.com/office/drawing/2014/main" id="{AC8CE0A0-04F3-4CAD-AE96-689EAAE7A7B6}"/>
              </a:ext>
            </a:extLst>
          </p:cNvPr>
          <p:cNvSpPr>
            <a:spLocks noGrp="1"/>
          </p:cNvSpPr>
          <p:nvPr>
            <p:ph idx="1"/>
          </p:nvPr>
        </p:nvSpPr>
        <p:spPr/>
        <p:txBody>
          <a:bodyPr/>
          <a:lstStyle/>
          <a:p>
            <a:r>
              <a:rPr lang="en-US" dirty="0"/>
              <a:t>Start with the intellect.</a:t>
            </a:r>
          </a:p>
          <a:p>
            <a:r>
              <a:rPr lang="en-US" dirty="0"/>
              <a:t>Search for universal principles and sacred truths.</a:t>
            </a:r>
          </a:p>
          <a:p>
            <a:r>
              <a:rPr lang="en-US" dirty="0"/>
              <a:t>Skepticism often precedes conviction.</a:t>
            </a:r>
          </a:p>
          <a:p>
            <a:r>
              <a:rPr lang="en-US" dirty="0"/>
              <a:t>Learning occurs through dialogue, debate &amp; logical explanations.</a:t>
            </a:r>
          </a:p>
          <a:p>
            <a:r>
              <a:rPr lang="en-US" dirty="0"/>
              <a:t>Categorize beliefs &amp; practices, &amp; establish standards.</a:t>
            </a:r>
          </a:p>
          <a:p>
            <a:r>
              <a:rPr lang="en-US" dirty="0"/>
              <a:t>May discount/distrust emotional aspects of spirituality.</a:t>
            </a:r>
          </a:p>
          <a:p>
            <a:r>
              <a:rPr lang="en-US" dirty="0"/>
              <a:t>May be uncomfortable in places that emphasize personal encounters or relationships with their Creator.</a:t>
            </a:r>
          </a:p>
          <a:p>
            <a:r>
              <a:rPr lang="en-US" dirty="0"/>
              <a:t>May struggle unless others let them probe &amp; question.</a:t>
            </a:r>
          </a:p>
        </p:txBody>
      </p:sp>
    </p:spTree>
    <p:extLst>
      <p:ext uri="{BB962C8B-B14F-4D97-AF65-F5344CB8AC3E}">
        <p14:creationId xmlns:p14="http://schemas.microsoft.com/office/powerpoint/2010/main" val="117210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E684-AE82-4253-A8BF-7AE67D743F37}"/>
              </a:ext>
            </a:extLst>
          </p:cNvPr>
          <p:cNvSpPr>
            <a:spLocks noGrp="1"/>
          </p:cNvSpPr>
          <p:nvPr>
            <p:ph type="title"/>
          </p:nvPr>
        </p:nvSpPr>
        <p:spPr/>
        <p:txBody>
          <a:bodyPr/>
          <a:lstStyle/>
          <a:p>
            <a:pPr algn="ctr"/>
            <a:r>
              <a:rPr lang="en-US" dirty="0"/>
              <a:t>Feeling Spirituality</a:t>
            </a:r>
          </a:p>
        </p:txBody>
      </p:sp>
      <p:sp>
        <p:nvSpPr>
          <p:cNvPr id="3" name="Content Placeholder 2">
            <a:extLst>
              <a:ext uri="{FF2B5EF4-FFF2-40B4-BE49-F238E27FC236}">
                <a16:creationId xmlns:a16="http://schemas.microsoft.com/office/drawing/2014/main" id="{98D3682D-41BB-42B6-A1ED-4404A71CCB1B}"/>
              </a:ext>
            </a:extLst>
          </p:cNvPr>
          <p:cNvSpPr>
            <a:spLocks noGrp="1"/>
          </p:cNvSpPr>
          <p:nvPr>
            <p:ph idx="1"/>
          </p:nvPr>
        </p:nvSpPr>
        <p:spPr/>
        <p:txBody>
          <a:bodyPr/>
          <a:lstStyle/>
          <a:p>
            <a:r>
              <a:rPr lang="en-US" dirty="0"/>
              <a:t>Start with the heart:  Search for personal meaning/values.</a:t>
            </a:r>
          </a:p>
          <a:p>
            <a:r>
              <a:rPr lang="en-US" dirty="0"/>
              <a:t>Relationship with others key to their spirituality.</a:t>
            </a:r>
          </a:p>
          <a:p>
            <a:r>
              <a:rPr lang="en-US" dirty="0"/>
              <a:t>Learning occurs through direct acts of service &amp; explaining the motivations, inspirations, &amp; experiences of others.</a:t>
            </a:r>
          </a:p>
          <a:p>
            <a:r>
              <a:rPr lang="en-US" dirty="0"/>
              <a:t>Desire compassionate environments that put people &amp; their needs first.</a:t>
            </a:r>
          </a:p>
          <a:p>
            <a:r>
              <a:rPr lang="en-US" dirty="0"/>
              <a:t>If Feeling types find themselves in atmospheres that enforce rules without love, require logical, objective rationale for what they believe, or take an impersonal approach to soul work, they may struggle spiritually.</a:t>
            </a:r>
          </a:p>
        </p:txBody>
      </p:sp>
    </p:spTree>
    <p:extLst>
      <p:ext uri="{BB962C8B-B14F-4D97-AF65-F5344CB8AC3E}">
        <p14:creationId xmlns:p14="http://schemas.microsoft.com/office/powerpoint/2010/main" val="209368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cs typeface="+mj-cs"/>
              </a:rPr>
              <a:t>Question</a:t>
            </a:r>
          </a:p>
        </p:txBody>
      </p:sp>
      <p:sp>
        <p:nvSpPr>
          <p:cNvPr id="27651" name="Rectangle 3"/>
          <p:cNvSpPr>
            <a:spLocks noGrp="1" noChangeArrowheads="1"/>
          </p:cNvSpPr>
          <p:nvPr>
            <p:ph idx="1"/>
          </p:nvPr>
        </p:nvSpPr>
        <p:spPr/>
        <p:txBody>
          <a:bodyPr/>
          <a:lstStyle/>
          <a:p>
            <a:pPr eaLnBrk="1" hangingPunct="1">
              <a:defRPr/>
            </a:pPr>
            <a:r>
              <a:rPr lang="en-US">
                <a:cs typeface="+mn-cs"/>
              </a:rPr>
              <a:t>Think about the last time you left on a vacation that extended over a few days.</a:t>
            </a:r>
          </a:p>
          <a:p>
            <a:pPr eaLnBrk="1" hangingPunct="1">
              <a:defRPr/>
            </a:pPr>
            <a:endParaRPr lang="en-US">
              <a:cs typeface="+mn-cs"/>
            </a:endParaRPr>
          </a:p>
          <a:p>
            <a:pPr eaLnBrk="1" hangingPunct="1">
              <a:defRPr/>
            </a:pPr>
            <a:r>
              <a:rPr lang="en-US">
                <a:cs typeface="+mn-cs"/>
              </a:rPr>
              <a:t>When did you start packing?</a:t>
            </a:r>
          </a:p>
          <a:p>
            <a:pPr eaLnBrk="1" hangingPunct="1">
              <a:buFont typeface="Wingdings" charset="0"/>
              <a:buNone/>
              <a:defRPr/>
            </a:pPr>
            <a:endParaRPr lang="en-US">
              <a:cs typeface="+mn-cs"/>
            </a:endParaRPr>
          </a:p>
          <a:p>
            <a:pPr eaLnBrk="1" hangingPunct="1">
              <a:defRPr/>
            </a:pPr>
            <a:r>
              <a:rPr lang="en-US">
                <a:cs typeface="+mn-cs"/>
              </a:rPr>
              <a:t>How did you pack?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cs typeface="+mj-cs"/>
              </a:rPr>
              <a:t>Judging-Perceiving</a:t>
            </a:r>
          </a:p>
        </p:txBody>
      </p:sp>
      <p:sp>
        <p:nvSpPr>
          <p:cNvPr id="28675" name="Rectangle 3"/>
          <p:cNvSpPr>
            <a:spLocks noGrp="1" noChangeArrowheads="1"/>
          </p:cNvSpPr>
          <p:nvPr>
            <p:ph idx="1"/>
          </p:nvPr>
        </p:nvSpPr>
        <p:spPr>
          <a:xfrm>
            <a:off x="457200" y="2057400"/>
            <a:ext cx="8229600" cy="4495800"/>
          </a:xfrm>
        </p:spPr>
        <p:txBody>
          <a:bodyPr/>
          <a:lstStyle/>
          <a:p>
            <a:pPr eaLnBrk="1" hangingPunct="1">
              <a:defRPr/>
            </a:pPr>
            <a:r>
              <a:rPr lang="en-US" sz="2800" dirty="0">
                <a:cs typeface="+mn-cs"/>
              </a:rPr>
              <a:t>How do you orient toward the </a:t>
            </a:r>
            <a:r>
              <a:rPr lang="en-US" sz="2800" b="1" dirty="0">
                <a:cs typeface="+mn-cs"/>
              </a:rPr>
              <a:t>outer</a:t>
            </a:r>
            <a:r>
              <a:rPr lang="en-US" sz="2800" dirty="0">
                <a:cs typeface="+mn-cs"/>
              </a:rPr>
              <a:t> world?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cs typeface="+mj-cs"/>
              </a:rPr>
              <a:t>Judging</a:t>
            </a:r>
          </a:p>
        </p:txBody>
      </p:sp>
      <p:sp>
        <p:nvSpPr>
          <p:cNvPr id="29699" name="Rectangle 3"/>
          <p:cNvSpPr>
            <a:spLocks noGrp="1" noChangeArrowheads="1"/>
          </p:cNvSpPr>
          <p:nvPr>
            <p:ph idx="1"/>
          </p:nvPr>
        </p:nvSpPr>
        <p:spPr/>
        <p:txBody>
          <a:bodyPr/>
          <a:lstStyle/>
          <a:p>
            <a:pPr eaLnBrk="1" hangingPunct="1">
              <a:defRPr/>
            </a:pPr>
            <a:r>
              <a:rPr lang="en-US" dirty="0">
                <a:cs typeface="+mn-cs"/>
              </a:rPr>
              <a:t>Business before pleasure; organize events</a:t>
            </a:r>
          </a:p>
          <a:p>
            <a:pPr eaLnBrk="1" hangingPunct="1">
              <a:buFont typeface="Wingdings" charset="0"/>
              <a:buNone/>
              <a:defRPr/>
            </a:pPr>
            <a:endParaRPr lang="en-US" dirty="0">
              <a:cs typeface="+mn-cs"/>
            </a:endParaRPr>
          </a:p>
          <a:p>
            <a:pPr eaLnBrk="1" hangingPunct="1">
              <a:defRPr/>
            </a:pPr>
            <a:r>
              <a:rPr lang="en-US" dirty="0">
                <a:cs typeface="+mn-cs"/>
              </a:rPr>
              <a:t>Wants to get things settled</a:t>
            </a:r>
          </a:p>
          <a:p>
            <a:pPr eaLnBrk="1" hangingPunct="1">
              <a:buFont typeface="Wingdings" charset="0"/>
              <a:buNone/>
              <a:defRPr/>
            </a:pPr>
            <a:endParaRPr lang="en-US" dirty="0">
              <a:cs typeface="+mn-cs"/>
            </a:endParaRPr>
          </a:p>
          <a:p>
            <a:pPr eaLnBrk="1" hangingPunct="1">
              <a:defRPr/>
            </a:pPr>
            <a:r>
              <a:rPr lang="en-US" dirty="0">
                <a:cs typeface="+mn-cs"/>
              </a:rPr>
              <a:t>Prefers to get things done and accomplished, to stay organized, and to finish one project before starting on the next one</a:t>
            </a:r>
          </a:p>
          <a:p>
            <a:pPr eaLnBrk="1" hangingPunct="1">
              <a:defRPr/>
            </a:pPr>
            <a:r>
              <a:rPr lang="en-US" dirty="0"/>
              <a:t>Needs to bring closure before moving on.</a:t>
            </a:r>
            <a:endParaRPr lang="en-US" dirty="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cs typeface="+mj-cs"/>
              </a:rPr>
              <a:t>Perceiving</a:t>
            </a:r>
          </a:p>
        </p:txBody>
      </p:sp>
      <p:sp>
        <p:nvSpPr>
          <p:cNvPr id="30723" name="Rectangle 3"/>
          <p:cNvSpPr>
            <a:spLocks noGrp="1" noChangeArrowheads="1"/>
          </p:cNvSpPr>
          <p:nvPr>
            <p:ph idx="1"/>
          </p:nvPr>
        </p:nvSpPr>
        <p:spPr/>
        <p:txBody>
          <a:bodyPr/>
          <a:lstStyle/>
          <a:p>
            <a:pPr eaLnBrk="1" hangingPunct="1">
              <a:lnSpc>
                <a:spcPct val="90000"/>
              </a:lnSpc>
              <a:defRPr/>
            </a:pPr>
            <a:r>
              <a:rPr lang="en-US">
                <a:cs typeface="+mn-cs"/>
              </a:rPr>
              <a:t>Experience and adapt to events in life.</a:t>
            </a:r>
          </a:p>
          <a:p>
            <a:pPr eaLnBrk="1" hangingPunct="1">
              <a:lnSpc>
                <a:spcPct val="90000"/>
              </a:lnSpc>
              <a:defRPr/>
            </a:pPr>
            <a:r>
              <a:rPr lang="en-US">
                <a:cs typeface="+mn-cs"/>
              </a:rPr>
              <a:t>Flexible, spontaneous.</a:t>
            </a:r>
          </a:p>
          <a:p>
            <a:pPr eaLnBrk="1" hangingPunct="1">
              <a:lnSpc>
                <a:spcPct val="90000"/>
              </a:lnSpc>
              <a:defRPr/>
            </a:pPr>
            <a:r>
              <a:rPr lang="en-US">
                <a:cs typeface="+mn-cs"/>
              </a:rPr>
              <a:t>Understand life rather than control it.</a:t>
            </a:r>
          </a:p>
          <a:p>
            <a:pPr eaLnBrk="1" hangingPunct="1">
              <a:lnSpc>
                <a:spcPct val="90000"/>
              </a:lnSpc>
              <a:defRPr/>
            </a:pPr>
            <a:r>
              <a:rPr lang="en-US">
                <a:cs typeface="+mn-cs"/>
              </a:rPr>
              <a:t>Adapt to the moment.</a:t>
            </a:r>
          </a:p>
          <a:p>
            <a:pPr eaLnBrk="1" hangingPunct="1">
              <a:lnSpc>
                <a:spcPct val="90000"/>
              </a:lnSpc>
              <a:defRPr/>
            </a:pPr>
            <a:r>
              <a:rPr lang="en-US">
                <a:cs typeface="+mn-cs"/>
              </a:rPr>
              <a:t>Prefers to have several projects going at the same time. </a:t>
            </a:r>
          </a:p>
          <a:p>
            <a:pPr lvl="1" eaLnBrk="1" hangingPunct="1">
              <a:lnSpc>
                <a:spcPct val="90000"/>
              </a:lnSpc>
              <a:defRPr/>
            </a:pPr>
            <a:r>
              <a:rPr lang="en-US"/>
              <a:t>Finds it easy to leave one project to start on another one, and isn</a:t>
            </a:r>
            <a:r>
              <a:rPr lang="ja-JP" altLang="en-US">
                <a:latin typeface="Arial"/>
              </a:rPr>
              <a:t>’</a:t>
            </a:r>
            <a:r>
              <a:rPr lang="en-US"/>
              <a:t>t necessarily bothered if the first project never gets finished.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1178-C812-4E0C-8BD6-B55F1323A8DC}"/>
              </a:ext>
            </a:extLst>
          </p:cNvPr>
          <p:cNvSpPr>
            <a:spLocks noGrp="1"/>
          </p:cNvSpPr>
          <p:nvPr>
            <p:ph type="title"/>
          </p:nvPr>
        </p:nvSpPr>
        <p:spPr/>
        <p:txBody>
          <a:bodyPr/>
          <a:lstStyle/>
          <a:p>
            <a:pPr algn="ctr"/>
            <a:r>
              <a:rPr lang="en-US" dirty="0"/>
              <a:t>Judging Spirituality</a:t>
            </a:r>
          </a:p>
        </p:txBody>
      </p:sp>
      <p:sp>
        <p:nvSpPr>
          <p:cNvPr id="3" name="Content Placeholder 2">
            <a:extLst>
              <a:ext uri="{FF2B5EF4-FFF2-40B4-BE49-F238E27FC236}">
                <a16:creationId xmlns:a16="http://schemas.microsoft.com/office/drawing/2014/main" id="{91249C7C-79E4-44DB-ADE8-EEC99F3717FC}"/>
              </a:ext>
            </a:extLst>
          </p:cNvPr>
          <p:cNvSpPr>
            <a:spLocks noGrp="1"/>
          </p:cNvSpPr>
          <p:nvPr>
            <p:ph idx="1"/>
          </p:nvPr>
        </p:nvSpPr>
        <p:spPr/>
        <p:txBody>
          <a:bodyPr/>
          <a:lstStyle/>
          <a:p>
            <a:r>
              <a:rPr lang="en-US" dirty="0"/>
              <a:t>Key elements of discipline, organization, &amp; schedule.</a:t>
            </a:r>
          </a:p>
          <a:p>
            <a:r>
              <a:rPr lang="en-US" dirty="0"/>
              <a:t>Might develop regular routines for devotional practices.</a:t>
            </a:r>
          </a:p>
          <a:p>
            <a:r>
              <a:rPr lang="en-US" dirty="0"/>
              <a:t>May use benchmarks for recording progress &amp; accomplishments.</a:t>
            </a:r>
          </a:p>
          <a:p>
            <a:r>
              <a:rPr lang="en-US" dirty="0"/>
              <a:t>Learning often occurs through structured exercises or regular classes.</a:t>
            </a:r>
          </a:p>
          <a:p>
            <a:r>
              <a:rPr lang="en-US" dirty="0"/>
              <a:t>Like structure &amp; consistency in worship forms and liturgy.</a:t>
            </a:r>
          </a:p>
          <a:p>
            <a:r>
              <a:rPr lang="en-US" dirty="0"/>
              <a:t>Desire for soul work thwarted if things don’t start on time &amp; end on time, there is no organization, others aren’t prepared, or stated goals aren’t accomplished.</a:t>
            </a:r>
          </a:p>
        </p:txBody>
      </p:sp>
    </p:spTree>
    <p:extLst>
      <p:ext uri="{BB962C8B-B14F-4D97-AF65-F5344CB8AC3E}">
        <p14:creationId xmlns:p14="http://schemas.microsoft.com/office/powerpoint/2010/main" val="93579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lstStyle/>
          <a:p>
            <a:pPr eaLnBrk="1" hangingPunct="1">
              <a:defRPr/>
            </a:pPr>
            <a:r>
              <a:rPr lang="en-US">
                <a:cs typeface="+mj-cs"/>
              </a:rPr>
              <a:t>MBTI History</a:t>
            </a:r>
          </a:p>
        </p:txBody>
      </p:sp>
      <p:sp>
        <p:nvSpPr>
          <p:cNvPr id="156675" name="Rectangle 1027"/>
          <p:cNvSpPr>
            <a:spLocks noGrp="1" noChangeArrowheads="1"/>
          </p:cNvSpPr>
          <p:nvPr>
            <p:ph idx="1"/>
          </p:nvPr>
        </p:nvSpPr>
        <p:spPr/>
        <p:txBody>
          <a:bodyPr/>
          <a:lstStyle/>
          <a:p>
            <a:pPr eaLnBrk="1" hangingPunct="1">
              <a:lnSpc>
                <a:spcPct val="90000"/>
              </a:lnSpc>
              <a:defRPr/>
            </a:pPr>
            <a:endParaRPr lang="en-US" sz="2800" dirty="0">
              <a:cs typeface="+mn-cs"/>
            </a:endParaRPr>
          </a:p>
          <a:p>
            <a:pPr eaLnBrk="1" hangingPunct="1">
              <a:lnSpc>
                <a:spcPct val="90000"/>
              </a:lnSpc>
              <a:defRPr/>
            </a:pPr>
            <a:r>
              <a:rPr lang="en-US" sz="2800" dirty="0">
                <a:cs typeface="+mn-cs"/>
              </a:rPr>
              <a:t>Developed by Isabel Briggs Myers and her mother, Katharine Briggs </a:t>
            </a:r>
          </a:p>
          <a:p>
            <a:pPr eaLnBrk="1" hangingPunct="1">
              <a:lnSpc>
                <a:spcPct val="90000"/>
              </a:lnSpc>
              <a:defRPr/>
            </a:pPr>
            <a:endParaRPr lang="en-US" sz="2800" dirty="0">
              <a:cs typeface="+mn-cs"/>
            </a:endParaRPr>
          </a:p>
          <a:p>
            <a:pPr eaLnBrk="1" hangingPunct="1">
              <a:lnSpc>
                <a:spcPct val="90000"/>
              </a:lnSpc>
              <a:defRPr/>
            </a:pPr>
            <a:r>
              <a:rPr lang="en-US" sz="2800" dirty="0">
                <a:cs typeface="+mn-cs"/>
              </a:rPr>
              <a:t>Based on Jung</a:t>
            </a:r>
            <a:r>
              <a:rPr lang="ja-JP" altLang="en-US" sz="2800" dirty="0">
                <a:latin typeface="Arial"/>
                <a:cs typeface="+mn-cs"/>
              </a:rPr>
              <a:t>’</a:t>
            </a:r>
            <a:r>
              <a:rPr lang="en-US" sz="2800" dirty="0">
                <a:cs typeface="+mn-cs"/>
              </a:rPr>
              <a:t>s (1923) theory of psychological types</a:t>
            </a:r>
          </a:p>
          <a:p>
            <a:pPr eaLnBrk="1" hangingPunct="1">
              <a:lnSpc>
                <a:spcPct val="90000"/>
              </a:lnSpc>
              <a:defRPr/>
            </a:pPr>
            <a:endParaRPr lang="en-US" sz="2800" dirty="0">
              <a:cs typeface="+mn-cs"/>
            </a:endParaRPr>
          </a:p>
          <a:p>
            <a:pPr eaLnBrk="1" hangingPunct="1">
              <a:lnSpc>
                <a:spcPct val="90000"/>
              </a:lnSpc>
              <a:defRPr/>
            </a:pPr>
            <a:r>
              <a:rPr lang="en-US" sz="2800" dirty="0">
                <a:cs typeface="+mn-cs"/>
              </a:rPr>
              <a:t>Differences in behavior are not random</a:t>
            </a:r>
          </a:p>
          <a:p>
            <a:pPr lvl="1" eaLnBrk="1" hangingPunct="1">
              <a:lnSpc>
                <a:spcPct val="90000"/>
              </a:lnSpc>
              <a:defRPr/>
            </a:pPr>
            <a:r>
              <a:rPr lang="en-US" sz="1800" dirty="0"/>
              <a:t>due to consistent differences in perception &amp; judgment</a:t>
            </a:r>
            <a:endParaRPr lang="en-US" sz="2400" dirty="0"/>
          </a:p>
          <a:p>
            <a:pPr eaLnBrk="1" hangingPunct="1">
              <a:lnSpc>
                <a:spcPct val="90000"/>
              </a:lnSpc>
              <a:defRPr/>
            </a:pPr>
            <a:endParaRPr lang="en-US" sz="2800" dirty="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DABC-3DC9-4D4C-B7E3-1C8FB4C6B3A5}"/>
              </a:ext>
            </a:extLst>
          </p:cNvPr>
          <p:cNvSpPr>
            <a:spLocks noGrp="1"/>
          </p:cNvSpPr>
          <p:nvPr>
            <p:ph type="title"/>
          </p:nvPr>
        </p:nvSpPr>
        <p:spPr/>
        <p:txBody>
          <a:bodyPr/>
          <a:lstStyle/>
          <a:p>
            <a:pPr algn="ctr"/>
            <a:r>
              <a:rPr lang="en-US" dirty="0"/>
              <a:t>Perceiving Spirituality</a:t>
            </a:r>
          </a:p>
        </p:txBody>
      </p:sp>
      <p:sp>
        <p:nvSpPr>
          <p:cNvPr id="3" name="Content Placeholder 2">
            <a:extLst>
              <a:ext uri="{FF2B5EF4-FFF2-40B4-BE49-F238E27FC236}">
                <a16:creationId xmlns:a16="http://schemas.microsoft.com/office/drawing/2014/main" id="{839BA44E-F761-457B-9E33-72F52C8A86DA}"/>
              </a:ext>
            </a:extLst>
          </p:cNvPr>
          <p:cNvSpPr>
            <a:spLocks noGrp="1"/>
          </p:cNvSpPr>
          <p:nvPr>
            <p:ph idx="1"/>
          </p:nvPr>
        </p:nvSpPr>
        <p:spPr/>
        <p:txBody>
          <a:bodyPr/>
          <a:lstStyle/>
          <a:p>
            <a:r>
              <a:rPr lang="en-US" dirty="0"/>
              <a:t>Flexible, full of options, stocked with resources, &amp; able to adapt time frames to the needs of people &amp; circumstances</a:t>
            </a:r>
          </a:p>
          <a:p>
            <a:r>
              <a:rPr lang="en-US" dirty="0"/>
              <a:t>Learning comes as much from departures as from staying on task, &amp; being open to more facts &amp; possibilities.</a:t>
            </a:r>
          </a:p>
          <a:p>
            <a:r>
              <a:rPr lang="en-US" dirty="0"/>
              <a:t>Like experiencing as many avenues for soul work as possible when opportunities arise.</a:t>
            </a:r>
          </a:p>
          <a:p>
            <a:r>
              <a:rPr lang="en-US" dirty="0"/>
              <a:t>If in places that are too structured, may either feel inadequate or concerned they lack the discipline others say they need to grow.  Often find systematic spiritual disciplines (which permeate literature) threaten to dampen their chances of finding the sacred as they go about experiencing life.</a:t>
            </a:r>
          </a:p>
          <a:p>
            <a:pPr marL="0" indent="0">
              <a:buNone/>
            </a:pPr>
            <a:endParaRPr lang="en-US" dirty="0"/>
          </a:p>
        </p:txBody>
      </p:sp>
    </p:spTree>
    <p:extLst>
      <p:ext uri="{BB962C8B-B14F-4D97-AF65-F5344CB8AC3E}">
        <p14:creationId xmlns:p14="http://schemas.microsoft.com/office/powerpoint/2010/main" val="307121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66750" y="150813"/>
            <a:ext cx="68849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defRPr/>
            </a:pPr>
            <a:r>
              <a:rPr lang="en-US" sz="4000" b="1" dirty="0">
                <a:solidFill>
                  <a:srgbClr val="E1C055"/>
                </a:solidFill>
                <a:latin typeface="Calibri"/>
                <a:ea typeface="ヒラギノ角ゴ Pro W3" pitchFamily="-84" charset="-128"/>
                <a:cs typeface="+mj-cs"/>
              </a:rPr>
              <a:t>Validate Your Type</a:t>
            </a:r>
            <a:endParaRPr lang="en-US" sz="3600" b="1" dirty="0">
              <a:solidFill>
                <a:srgbClr val="D59F0F"/>
              </a:solidFill>
              <a:latin typeface="Calibri" pitchFamily="34" charset="0"/>
              <a:ea typeface="ヒラギノ角ゴ Pro W3" pitchFamily="-84" charset="-128"/>
            </a:endParaRPr>
          </a:p>
        </p:txBody>
      </p:sp>
      <p:sp>
        <p:nvSpPr>
          <p:cNvPr id="2" name="TextBox 1"/>
          <p:cNvSpPr txBox="1"/>
          <p:nvPr/>
        </p:nvSpPr>
        <p:spPr>
          <a:xfrm>
            <a:off x="304800" y="1447800"/>
            <a:ext cx="4419600" cy="6642100"/>
          </a:xfrm>
          <a:prstGeom prst="rect">
            <a:avLst/>
          </a:prstGeom>
          <a:noFill/>
        </p:spPr>
        <p:txBody>
          <a:bodyPr>
            <a:spAutoFit/>
          </a:bodyPr>
          <a:lstStyle/>
          <a:p>
            <a:pPr>
              <a:defRPr/>
            </a:pPr>
            <a:r>
              <a:rPr lang="en-US" sz="2800" dirty="0">
                <a:solidFill>
                  <a:srgbClr val="E1C055"/>
                </a:solidFill>
                <a:latin typeface="+mn-lt"/>
              </a:rPr>
              <a:t>Your Self-selected Preferences</a:t>
            </a:r>
          </a:p>
          <a:p>
            <a:pPr>
              <a:defRPr/>
            </a:pPr>
            <a:endParaRPr lang="en-US" sz="2800" dirty="0">
              <a:solidFill>
                <a:schemeClr val="bg1"/>
              </a:solidFill>
              <a:latin typeface="+mn-lt"/>
            </a:endParaRPr>
          </a:p>
          <a:p>
            <a:pPr>
              <a:lnSpc>
                <a:spcPct val="130000"/>
              </a:lnSpc>
              <a:defRPr/>
            </a:pPr>
            <a:endParaRPr lang="en-US" sz="2800" dirty="0">
              <a:solidFill>
                <a:schemeClr val="bg1"/>
              </a:solidFill>
              <a:latin typeface="+mn-lt"/>
            </a:endParaRPr>
          </a:p>
          <a:p>
            <a:pPr>
              <a:lnSpc>
                <a:spcPct val="140000"/>
              </a:lnSpc>
              <a:defRPr/>
            </a:pPr>
            <a:r>
              <a:rPr lang="en-US" sz="2800" dirty="0">
                <a:latin typeface="+mn-lt"/>
              </a:rPr>
              <a:t>E---------------------------I</a:t>
            </a:r>
          </a:p>
          <a:p>
            <a:pPr>
              <a:lnSpc>
                <a:spcPct val="140000"/>
              </a:lnSpc>
              <a:defRPr/>
            </a:pPr>
            <a:r>
              <a:rPr lang="en-US" sz="2800" dirty="0">
                <a:latin typeface="+mn-lt"/>
              </a:rPr>
              <a:t>S--------------------------N</a:t>
            </a:r>
          </a:p>
          <a:p>
            <a:pPr>
              <a:lnSpc>
                <a:spcPct val="140000"/>
              </a:lnSpc>
              <a:defRPr/>
            </a:pPr>
            <a:r>
              <a:rPr lang="en-US" sz="2800" dirty="0">
                <a:latin typeface="+mn-lt"/>
              </a:rPr>
              <a:t>T--------------------------F</a:t>
            </a:r>
          </a:p>
          <a:p>
            <a:pPr>
              <a:lnSpc>
                <a:spcPct val="140000"/>
              </a:lnSpc>
              <a:defRPr/>
            </a:pPr>
            <a:r>
              <a:rPr lang="en-US" sz="2800" dirty="0">
                <a:latin typeface="+mn-lt"/>
              </a:rPr>
              <a:t>J--------------------------P</a:t>
            </a:r>
          </a:p>
          <a:p>
            <a:pPr>
              <a:lnSpc>
                <a:spcPct val="130000"/>
              </a:lnSpc>
              <a:defRPr/>
            </a:pPr>
            <a:endParaRPr lang="en-US" sz="2800" dirty="0">
              <a:solidFill>
                <a:schemeClr val="bg1"/>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p:txBody>
      </p:sp>
      <p:sp>
        <p:nvSpPr>
          <p:cNvPr id="4" name="TextBox 3"/>
          <p:cNvSpPr txBox="1"/>
          <p:nvPr/>
        </p:nvSpPr>
        <p:spPr>
          <a:xfrm>
            <a:off x="4724400" y="1541463"/>
            <a:ext cx="4038600" cy="6383337"/>
          </a:xfrm>
          <a:prstGeom prst="rect">
            <a:avLst/>
          </a:prstGeom>
          <a:noFill/>
        </p:spPr>
        <p:txBody>
          <a:bodyPr>
            <a:spAutoFit/>
          </a:bodyPr>
          <a:lstStyle/>
          <a:p>
            <a:pPr>
              <a:defRPr/>
            </a:pPr>
            <a:r>
              <a:rPr lang="en-US" sz="2800" dirty="0">
                <a:solidFill>
                  <a:srgbClr val="E1C055"/>
                </a:solidFill>
                <a:latin typeface="+mn-lt"/>
              </a:rPr>
              <a:t>Your Preferences Identified on Myers Briggs </a:t>
            </a:r>
            <a:r>
              <a:rPr lang="en-US" sz="2800">
                <a:solidFill>
                  <a:srgbClr val="E1C055"/>
                </a:solidFill>
                <a:latin typeface="+mn-lt"/>
              </a:rPr>
              <a:t>Type Indicator</a:t>
            </a:r>
            <a:endParaRPr lang="en-US" sz="2800" dirty="0">
              <a:solidFill>
                <a:srgbClr val="E1C055"/>
              </a:solidFill>
              <a:latin typeface="+mn-lt"/>
            </a:endParaRPr>
          </a:p>
          <a:p>
            <a:pPr>
              <a:defRPr/>
            </a:pPr>
            <a:endParaRPr lang="en-US" sz="2800" dirty="0">
              <a:solidFill>
                <a:schemeClr val="bg1"/>
              </a:solidFill>
              <a:latin typeface="+mn-lt"/>
            </a:endParaRPr>
          </a:p>
          <a:p>
            <a:pPr>
              <a:lnSpc>
                <a:spcPct val="140000"/>
              </a:lnSpc>
              <a:defRPr/>
            </a:pPr>
            <a:r>
              <a:rPr lang="en-US" sz="2800" dirty="0">
                <a:solidFill>
                  <a:srgbClr val="FFFFFF"/>
                </a:solidFill>
                <a:latin typeface="+mn-lt"/>
              </a:rPr>
              <a:t>E---------------------------I</a:t>
            </a:r>
          </a:p>
          <a:p>
            <a:pPr>
              <a:lnSpc>
                <a:spcPct val="140000"/>
              </a:lnSpc>
              <a:defRPr/>
            </a:pPr>
            <a:r>
              <a:rPr lang="en-US" sz="2800" dirty="0">
                <a:solidFill>
                  <a:srgbClr val="FFFFFF"/>
                </a:solidFill>
                <a:latin typeface="+mn-lt"/>
              </a:rPr>
              <a:t>S--------------------------N</a:t>
            </a:r>
          </a:p>
          <a:p>
            <a:pPr>
              <a:lnSpc>
                <a:spcPct val="140000"/>
              </a:lnSpc>
              <a:defRPr/>
            </a:pPr>
            <a:r>
              <a:rPr lang="en-US" sz="2800" dirty="0">
                <a:solidFill>
                  <a:srgbClr val="FFFFFF"/>
                </a:solidFill>
                <a:latin typeface="+mn-lt"/>
              </a:rPr>
              <a:t>T--------------------------F</a:t>
            </a:r>
          </a:p>
          <a:p>
            <a:pPr>
              <a:lnSpc>
                <a:spcPct val="140000"/>
              </a:lnSpc>
              <a:defRPr/>
            </a:pPr>
            <a:r>
              <a:rPr lang="en-US" sz="2800" dirty="0">
                <a:solidFill>
                  <a:srgbClr val="FFFFFF"/>
                </a:solidFill>
                <a:latin typeface="+mn-lt"/>
              </a:rPr>
              <a:t>J--------------------------P</a:t>
            </a:r>
          </a:p>
          <a:p>
            <a:pPr>
              <a:defRPr/>
            </a:pPr>
            <a:endParaRPr lang="en-US" sz="2800" dirty="0">
              <a:solidFill>
                <a:srgbClr val="FFFFFF"/>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a:p>
            <a:pPr>
              <a:defRPr/>
            </a:pPr>
            <a:endParaRPr lang="en-US" sz="2800" dirty="0">
              <a:solidFill>
                <a:schemeClr val="bg1"/>
              </a:solidFill>
              <a:latin typeface="+mn-lt"/>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BTI by harry po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544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0D382-1E03-4C7B-A1F1-BBCC3FBF4F18}"/>
              </a:ext>
            </a:extLst>
          </p:cNvPr>
          <p:cNvPicPr>
            <a:picLocks noChangeAspect="1"/>
          </p:cNvPicPr>
          <p:nvPr/>
        </p:nvPicPr>
        <p:blipFill>
          <a:blip r:embed="rId2"/>
          <a:stretch>
            <a:fillRect/>
          </a:stretch>
        </p:blipFill>
        <p:spPr>
          <a:xfrm>
            <a:off x="762000" y="228600"/>
            <a:ext cx="7467600" cy="6324600"/>
          </a:xfrm>
          <a:prstGeom prst="rect">
            <a:avLst/>
          </a:prstGeom>
        </p:spPr>
      </p:pic>
    </p:spTree>
    <p:extLst>
      <p:ext uri="{BB962C8B-B14F-4D97-AF65-F5344CB8AC3E}">
        <p14:creationId xmlns:p14="http://schemas.microsoft.com/office/powerpoint/2010/main" val="370999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7F9EA1-E6ED-4B09-BB72-90656D29E652}"/>
              </a:ext>
            </a:extLst>
          </p:cNvPr>
          <p:cNvPicPr>
            <a:picLocks noChangeAspect="1"/>
          </p:cNvPicPr>
          <p:nvPr/>
        </p:nvPicPr>
        <p:blipFill>
          <a:blip r:embed="rId2"/>
          <a:stretch>
            <a:fillRect/>
          </a:stretch>
        </p:blipFill>
        <p:spPr>
          <a:xfrm>
            <a:off x="609601" y="457200"/>
            <a:ext cx="7823200" cy="5867400"/>
          </a:xfrm>
          <a:prstGeom prst="rect">
            <a:avLst/>
          </a:prstGeom>
        </p:spPr>
      </p:pic>
    </p:spTree>
    <p:extLst>
      <p:ext uri="{BB962C8B-B14F-4D97-AF65-F5344CB8AC3E}">
        <p14:creationId xmlns:p14="http://schemas.microsoft.com/office/powerpoint/2010/main" val="378451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cs typeface="+mj-cs"/>
              </a:rPr>
              <a:t>The Shadow Self</a:t>
            </a:r>
          </a:p>
        </p:txBody>
      </p:sp>
      <p:sp>
        <p:nvSpPr>
          <p:cNvPr id="169987" name="Rectangle 3"/>
          <p:cNvSpPr>
            <a:spLocks noGrp="1" noChangeArrowheads="1"/>
          </p:cNvSpPr>
          <p:nvPr>
            <p:ph idx="1"/>
          </p:nvPr>
        </p:nvSpPr>
        <p:spPr/>
        <p:txBody>
          <a:bodyPr/>
          <a:lstStyle/>
          <a:p>
            <a:pPr eaLnBrk="1" hangingPunct="1">
              <a:defRPr/>
            </a:pPr>
            <a:r>
              <a:rPr lang="en-US">
                <a:effectLst/>
                <a:latin typeface="Times New Roman" charset="0"/>
                <a:cs typeface="+mn-cs"/>
              </a:rPr>
              <a:t>The discipline comes in when we have to pay attention to what we don't like, aren't interested in, don't understand, mistrust...when we have to read the poetry of our enemies-within or without. M. C. Richards</a:t>
            </a:r>
          </a:p>
          <a:p>
            <a:pPr eaLnBrk="1" hangingPunct="1">
              <a:defRPr/>
            </a:pPr>
            <a:endParaRPr lang="en-US">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p:txBody>
          <a:bodyPr/>
          <a:lstStyle/>
          <a:p>
            <a:pPr eaLnBrk="1" hangingPunct="1">
              <a:lnSpc>
                <a:spcPct val="90000"/>
              </a:lnSpc>
              <a:defRPr/>
            </a:pPr>
            <a:r>
              <a:rPr lang="en-US" sz="2800" dirty="0">
                <a:cs typeface="+mn-cs"/>
              </a:rPr>
              <a:t>The goal of understanding one's personality (and maybe of spiritual growth as well) is to move from being tormented by one's stuff, to being amused by it. </a:t>
            </a:r>
          </a:p>
          <a:p>
            <a:pPr eaLnBrk="1" hangingPunct="1">
              <a:lnSpc>
                <a:spcPct val="90000"/>
              </a:lnSpc>
              <a:defRPr/>
            </a:pPr>
            <a:r>
              <a:rPr lang="en-US" sz="2800" dirty="0">
                <a:cs typeface="+mn-cs"/>
              </a:rPr>
              <a:t>If we can get it to the point where it is less serious, less personal, less scary, then we can begin to integrate it more fully as the powerful but neutral life force that it truly is, neither all good nor all bad, neither devil nor god. </a:t>
            </a:r>
          </a:p>
          <a:p>
            <a:pPr marL="0" indent="0" eaLnBrk="1" hangingPunct="1">
              <a:lnSpc>
                <a:spcPct val="90000"/>
              </a:lnSpc>
              <a:buNone/>
              <a:defRPr/>
            </a:pPr>
            <a:r>
              <a:rPr lang="en-US" sz="2800" dirty="0">
                <a:cs typeface="+mn-cs"/>
              </a:rPr>
              <a:t>	T. Krieshok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en-US" b="1">
                <a:solidFill>
                  <a:schemeClr val="tx1"/>
                </a:solidFill>
                <a:latin typeface="Arial" charset="0"/>
                <a:cs typeface="+mj-cs"/>
              </a:rPr>
              <a:t>MBTI-Related Websites</a:t>
            </a:r>
            <a:endParaRPr lang="en-US" b="1">
              <a:solidFill>
                <a:srgbClr val="000000"/>
              </a:solidFill>
              <a:effectLst>
                <a:outerShdw blurRad="38100" dist="38100" dir="2700000" algn="tl">
                  <a:srgbClr val="FFFFFF"/>
                </a:outerShdw>
              </a:effectLst>
              <a:latin typeface="Arial" charset="0"/>
              <a:cs typeface="+mj-cs"/>
            </a:endParaRPr>
          </a:p>
        </p:txBody>
      </p:sp>
      <p:sp>
        <p:nvSpPr>
          <p:cNvPr id="167939" name="Rectangle 3"/>
          <p:cNvSpPr>
            <a:spLocks noGrp="1" noChangeArrowheads="1"/>
          </p:cNvSpPr>
          <p:nvPr>
            <p:ph idx="1"/>
          </p:nvPr>
        </p:nvSpPr>
        <p:spPr/>
        <p:txBody>
          <a:bodyPr/>
          <a:lstStyle/>
          <a:p>
            <a:pPr eaLnBrk="1" hangingPunct="1">
              <a:lnSpc>
                <a:spcPct val="90000"/>
              </a:lnSpc>
              <a:defRPr/>
            </a:pPr>
            <a:r>
              <a:rPr lang="en-US" sz="2000">
                <a:effectLst/>
                <a:latin typeface="Times New Roman" charset="0"/>
                <a:cs typeface="+mn-cs"/>
              </a:rPr>
              <a:t>http://www.personalitytype.com</a:t>
            </a:r>
          </a:p>
          <a:p>
            <a:pPr eaLnBrk="1" hangingPunct="1">
              <a:lnSpc>
                <a:spcPct val="90000"/>
              </a:lnSpc>
              <a:defRPr/>
            </a:pPr>
            <a:r>
              <a:rPr lang="en-US" sz="2000">
                <a:effectLst/>
                <a:latin typeface="Times New Roman" charset="0"/>
                <a:cs typeface="+mn-cs"/>
              </a:rPr>
              <a:t>This is the homepage of the "Do What You Are" people, Paul Tieger and Barbara Barron- Tieger. It is intended for both the lay public and professionals and has a listing of additional resources - books, articles, websites, and workshops. </a:t>
            </a:r>
          </a:p>
          <a:p>
            <a:pPr eaLnBrk="1" hangingPunct="1">
              <a:lnSpc>
                <a:spcPct val="90000"/>
              </a:lnSpc>
              <a:defRPr/>
            </a:pPr>
            <a:endParaRPr lang="en-US" sz="2000">
              <a:effectLst/>
              <a:latin typeface="Times New Roman" charset="0"/>
              <a:cs typeface="+mn-cs"/>
            </a:endParaRPr>
          </a:p>
          <a:p>
            <a:pPr eaLnBrk="1" hangingPunct="1">
              <a:lnSpc>
                <a:spcPct val="90000"/>
              </a:lnSpc>
              <a:defRPr/>
            </a:pPr>
            <a:r>
              <a:rPr lang="en-US" sz="2000">
                <a:effectLst/>
                <a:latin typeface="Times New Roman" charset="0"/>
                <a:cs typeface="+mn-cs"/>
              </a:rPr>
              <a:t>http://www.capt.org</a:t>
            </a:r>
          </a:p>
          <a:p>
            <a:pPr eaLnBrk="1" hangingPunct="1">
              <a:lnSpc>
                <a:spcPct val="90000"/>
              </a:lnSpc>
              <a:defRPr/>
            </a:pPr>
            <a:r>
              <a:rPr lang="en-US" sz="2000">
                <a:effectLst/>
                <a:latin typeface="Times New Roman" charset="0"/>
                <a:cs typeface="+mn-cs"/>
              </a:rPr>
              <a:t>Center for Applications of Psychological Type "A non-profit organization concerned with the constructive use of differences." This is the organization that provides the norms for the MBTI</a:t>
            </a:r>
            <a:r>
              <a:rPr lang="en-US" sz="2000">
                <a:effectLst/>
                <a:latin typeface="Times New Roman" charset="0"/>
                <a:ea typeface="ヒラギノ角ゴ ProN W3" charset="0"/>
                <a:cs typeface="ヒラギノ角ゴ ProN W3" charset="0"/>
              </a:rPr>
              <a:t>ｮ</a:t>
            </a:r>
            <a:r>
              <a:rPr lang="en-US" sz="2000">
                <a:effectLst/>
                <a:latin typeface="Times New Roman" charset="0"/>
                <a:cs typeface="+mn-cs"/>
              </a:rPr>
              <a:t>, thus it's kind of a clearinghouse for scoring and training. The site itself is fairly commercial, but it is still of some interest. CAPT was founded by Dr. Mary McCaulley and Isabel Briggs Myers (who died in 1980) in 1975.</a:t>
            </a:r>
            <a:endParaRPr lang="en-US">
              <a:effectLst/>
              <a:latin typeface="Times New Roman" charset="0"/>
              <a:cs typeface="+mn-cs"/>
            </a:endParaRPr>
          </a:p>
          <a:p>
            <a:pPr eaLnBrk="1" hangingPunct="1">
              <a:lnSpc>
                <a:spcPct val="90000"/>
              </a:lnSpc>
              <a:defRPr/>
            </a:pPr>
            <a:endParaRPr lang="en-US" sz="2000">
              <a:latin typeface="Times"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b="1">
                <a:solidFill>
                  <a:schemeClr val="tx1"/>
                </a:solidFill>
                <a:latin typeface="Arial" charset="0"/>
                <a:cs typeface="+mj-cs"/>
              </a:rPr>
              <a:t>MBTI-Related Websites</a:t>
            </a:r>
            <a:endParaRPr lang="en-US" b="1">
              <a:solidFill>
                <a:srgbClr val="000000"/>
              </a:solidFill>
              <a:effectLst>
                <a:outerShdw blurRad="38100" dist="38100" dir="2700000" algn="tl">
                  <a:srgbClr val="FFFFFF"/>
                </a:outerShdw>
              </a:effectLst>
              <a:latin typeface="Arial" charset="0"/>
              <a:cs typeface="+mj-cs"/>
            </a:endParaRPr>
          </a:p>
        </p:txBody>
      </p:sp>
      <p:sp>
        <p:nvSpPr>
          <p:cNvPr id="174083" name="Rectangle 3"/>
          <p:cNvSpPr>
            <a:spLocks noGrp="1" noChangeArrowheads="1"/>
          </p:cNvSpPr>
          <p:nvPr>
            <p:ph idx="1"/>
          </p:nvPr>
        </p:nvSpPr>
        <p:spPr/>
        <p:txBody>
          <a:bodyPr/>
          <a:lstStyle/>
          <a:p>
            <a:pPr eaLnBrk="1" hangingPunct="1">
              <a:defRPr/>
            </a:pPr>
            <a:r>
              <a:rPr lang="en-US" sz="2800">
                <a:effectLst/>
                <a:latin typeface="Times New Roman" charset="0"/>
                <a:cs typeface="+mn-cs"/>
              </a:rPr>
              <a:t>http://www.aptcentral.org</a:t>
            </a:r>
          </a:p>
          <a:p>
            <a:pPr eaLnBrk="1" hangingPunct="1">
              <a:defRPr/>
            </a:pPr>
            <a:r>
              <a:rPr lang="en-US" sz="2800">
                <a:effectLst/>
                <a:latin typeface="Times New Roman" charset="0"/>
                <a:cs typeface="+mn-cs"/>
              </a:rPr>
              <a:t>Association for Psychological Type - also a commercial site (you can pay and become a member), but it does have some good information.</a:t>
            </a:r>
          </a:p>
          <a:p>
            <a:pPr eaLnBrk="1" hangingPunct="1">
              <a:defRPr/>
            </a:pPr>
            <a:endParaRPr lang="en-US" sz="2800">
              <a:effectLst/>
              <a:latin typeface="Times New Roman" charset="0"/>
              <a:cs typeface="+mn-cs"/>
            </a:endParaRPr>
          </a:p>
          <a:p>
            <a:pPr eaLnBrk="1" hangingPunct="1">
              <a:defRPr/>
            </a:pPr>
            <a:r>
              <a:rPr lang="en-US" sz="2800">
                <a:effectLst/>
                <a:latin typeface="Times New Roman" charset="0"/>
                <a:cs typeface="+mn-cs"/>
              </a:rPr>
              <a:t>http://typelogic.com</a:t>
            </a:r>
          </a:p>
          <a:p>
            <a:pPr eaLnBrk="1" hangingPunct="1">
              <a:defRPr/>
            </a:pPr>
            <a:r>
              <a:rPr lang="en-US" sz="2800">
                <a:effectLst/>
                <a:latin typeface="Times New Roman" charset="0"/>
                <a:cs typeface="+mn-cs"/>
              </a:rPr>
              <a:t>This is a fun site. It does a nice job of analyzing the 16 types and even provides examples of well-known people of each type.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b="1">
                <a:solidFill>
                  <a:schemeClr val="tx1"/>
                </a:solidFill>
                <a:latin typeface="Arial" charset="0"/>
                <a:cs typeface="+mj-cs"/>
              </a:rPr>
              <a:t>MBTI-Related Websites</a:t>
            </a:r>
            <a:endParaRPr lang="en-US" b="1">
              <a:solidFill>
                <a:srgbClr val="000000"/>
              </a:solidFill>
              <a:effectLst>
                <a:outerShdw blurRad="38100" dist="38100" dir="2700000" algn="tl">
                  <a:srgbClr val="FFFFFF"/>
                </a:outerShdw>
              </a:effectLst>
              <a:latin typeface="Arial" charset="0"/>
              <a:cs typeface="+mj-cs"/>
            </a:endParaRPr>
          </a:p>
        </p:txBody>
      </p:sp>
      <p:sp>
        <p:nvSpPr>
          <p:cNvPr id="175107" name="Rectangle 3"/>
          <p:cNvSpPr>
            <a:spLocks noGrp="1" noChangeArrowheads="1"/>
          </p:cNvSpPr>
          <p:nvPr>
            <p:ph idx="1"/>
          </p:nvPr>
        </p:nvSpPr>
        <p:spPr/>
        <p:txBody>
          <a:bodyPr/>
          <a:lstStyle/>
          <a:p>
            <a:pPr eaLnBrk="1" hangingPunct="1">
              <a:lnSpc>
                <a:spcPct val="90000"/>
              </a:lnSpc>
              <a:defRPr/>
            </a:pPr>
            <a:r>
              <a:rPr lang="en-US" sz="2000">
                <a:effectLst/>
                <a:latin typeface="Times New Roman" charset="0"/>
                <a:cs typeface="+mn-cs"/>
              </a:rPr>
              <a:t>http://www.cpp-db.com</a:t>
            </a:r>
          </a:p>
          <a:p>
            <a:pPr eaLnBrk="1" hangingPunct="1">
              <a:lnSpc>
                <a:spcPct val="90000"/>
              </a:lnSpc>
              <a:defRPr/>
            </a:pPr>
            <a:r>
              <a:rPr lang="en-US" sz="2000">
                <a:effectLst/>
                <a:latin typeface="Times New Roman" charset="0"/>
                <a:cs typeface="+mn-cs"/>
              </a:rPr>
              <a:t>Consulting Psychologists Press, Inc. - Publishers of the MBTI</a:t>
            </a:r>
            <a:r>
              <a:rPr lang="en-US" sz="2000">
                <a:effectLst/>
                <a:latin typeface="Times New Roman" charset="0"/>
                <a:ea typeface="ヒラギノ角ゴ ProN W3" charset="0"/>
                <a:cs typeface="ヒラギノ角ゴ ProN W3" charset="0"/>
              </a:rPr>
              <a:t>ｮ</a:t>
            </a:r>
            <a:endParaRPr lang="en-US" sz="2000">
              <a:effectLst/>
              <a:latin typeface="Times New Roman" charset="0"/>
              <a:cs typeface="+mn-cs"/>
            </a:endParaRPr>
          </a:p>
          <a:p>
            <a:pPr eaLnBrk="1" hangingPunct="1">
              <a:lnSpc>
                <a:spcPct val="90000"/>
              </a:lnSpc>
              <a:defRPr/>
            </a:pPr>
            <a:r>
              <a:rPr lang="en-US" sz="2000">
                <a:effectLst/>
                <a:latin typeface="Times New Roman" charset="0"/>
                <a:cs typeface="+mn-cs"/>
              </a:rPr>
              <a:t>This is the only site where you can order the actual MBTI</a:t>
            </a:r>
            <a:r>
              <a:rPr lang="en-US" sz="2000">
                <a:effectLst/>
                <a:latin typeface="Times New Roman" charset="0"/>
                <a:ea typeface="ヒラギノ角ゴ ProN W3" charset="0"/>
                <a:cs typeface="ヒラギノ角ゴ ProN W3" charset="0"/>
              </a:rPr>
              <a:t>ｮ</a:t>
            </a:r>
            <a:r>
              <a:rPr lang="en-US" sz="2000">
                <a:effectLst/>
                <a:latin typeface="Times New Roman" charset="0"/>
                <a:cs typeface="+mn-cs"/>
              </a:rPr>
              <a:t> (not a knockoff). It also has a host of other assessments, as well as many books and software packages about the various instruments.</a:t>
            </a:r>
          </a:p>
          <a:p>
            <a:pPr eaLnBrk="1" hangingPunct="1">
              <a:lnSpc>
                <a:spcPct val="90000"/>
              </a:lnSpc>
              <a:defRPr/>
            </a:pPr>
            <a:endParaRPr lang="en-US" sz="2000">
              <a:effectLst/>
              <a:latin typeface="Times New Roman" charset="0"/>
              <a:cs typeface="+mn-cs"/>
            </a:endParaRPr>
          </a:p>
          <a:p>
            <a:pPr eaLnBrk="1" hangingPunct="1">
              <a:lnSpc>
                <a:spcPct val="90000"/>
              </a:lnSpc>
              <a:defRPr/>
            </a:pPr>
            <a:r>
              <a:rPr lang="en-US" sz="2000">
                <a:effectLst/>
                <a:latin typeface="Times New Roman" charset="0"/>
                <a:cs typeface="+mn-cs"/>
              </a:rPr>
              <a:t>http://keirsey.com</a:t>
            </a:r>
          </a:p>
          <a:p>
            <a:pPr eaLnBrk="1" hangingPunct="1">
              <a:lnSpc>
                <a:spcPct val="90000"/>
              </a:lnSpc>
              <a:defRPr/>
            </a:pPr>
            <a:r>
              <a:rPr lang="en-US" sz="2000">
                <a:effectLst/>
                <a:latin typeface="Times New Roman" charset="0"/>
                <a:cs typeface="+mn-cs"/>
              </a:rPr>
              <a:t>The Myers Briggs Type Indicator (MBTI)</a:t>
            </a:r>
            <a:r>
              <a:rPr lang="en-US" sz="2000">
                <a:effectLst/>
                <a:latin typeface="Times New Roman" charset="0"/>
                <a:ea typeface="ヒラギノ角ゴ ProN W3" charset="0"/>
                <a:cs typeface="ヒラギノ角ゴ ProN W3" charset="0"/>
              </a:rPr>
              <a:t>ｮ</a:t>
            </a:r>
            <a:r>
              <a:rPr lang="en-US" sz="2000">
                <a:effectLst/>
                <a:latin typeface="Times New Roman" charset="0"/>
                <a:cs typeface="+mn-cs"/>
              </a:rPr>
              <a:t> is not online (due to copyright reasons), but the most common knockoffs include the Keirsey Temperament Sorter and the Keirsey Character Sorter. Both questionnaires are online and even use the same language as the MBTI</a:t>
            </a:r>
            <a:r>
              <a:rPr lang="en-US" sz="2000">
                <a:effectLst/>
                <a:latin typeface="Times New Roman" charset="0"/>
                <a:ea typeface="ヒラギノ角ゴ ProN W3" charset="0"/>
                <a:cs typeface="ヒラギノ角ゴ ProN W3" charset="0"/>
              </a:rPr>
              <a:t>ｮ</a:t>
            </a:r>
            <a:r>
              <a:rPr lang="en-US" sz="2000">
                <a:effectLst/>
                <a:latin typeface="Times New Roman" charset="0"/>
                <a:cs typeface="+mn-cs"/>
              </a:rPr>
              <a:t> (i.e. ENFP, ISFJ). The site is actually really informative and has some great jumping off points.</a:t>
            </a:r>
          </a:p>
          <a:p>
            <a:pPr eaLnBrk="1" hangingPunct="1">
              <a:lnSpc>
                <a:spcPct val="90000"/>
              </a:lnSpc>
              <a:defRPr/>
            </a:pPr>
            <a:endParaRPr lang="en-US" sz="2000">
              <a:latin typeface="Times"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cs typeface="+mj-cs"/>
              </a:rPr>
              <a:t>Preference-NOT Skill</a:t>
            </a:r>
          </a:p>
        </p:txBody>
      </p:sp>
      <p:sp>
        <p:nvSpPr>
          <p:cNvPr id="13315" name="Rectangle 3"/>
          <p:cNvSpPr>
            <a:spLocks noGrp="1" noChangeArrowheads="1"/>
          </p:cNvSpPr>
          <p:nvPr>
            <p:ph idx="1"/>
          </p:nvPr>
        </p:nvSpPr>
        <p:spPr/>
        <p:txBody>
          <a:bodyPr/>
          <a:lstStyle/>
          <a:p>
            <a:pPr eaLnBrk="1" hangingPunct="1">
              <a:defRPr/>
            </a:pPr>
            <a:r>
              <a:rPr lang="en-US" dirty="0">
                <a:cs typeface="+mn-cs"/>
              </a:rPr>
              <a:t>Write your name on a piece of paper.</a:t>
            </a:r>
          </a:p>
          <a:p>
            <a:pPr eaLnBrk="1" hangingPunct="1">
              <a:defRPr/>
            </a:pPr>
            <a:r>
              <a:rPr lang="en-US" dirty="0">
                <a:cs typeface="+mn-cs"/>
              </a:rPr>
              <a:t>Now write it again with your other hand.</a:t>
            </a:r>
          </a:p>
          <a:p>
            <a:pPr eaLnBrk="1" hangingPunct="1">
              <a:defRPr/>
            </a:pPr>
            <a:endParaRPr lang="en-US" dirty="0">
              <a:cs typeface="+mn-cs"/>
            </a:endParaRPr>
          </a:p>
          <a:p>
            <a:pPr eaLnBrk="1" hangingPunct="1">
              <a:defRPr/>
            </a:pPr>
            <a:r>
              <a:rPr lang="en-US" dirty="0">
                <a:cs typeface="+mn-cs"/>
              </a:rPr>
              <a:t>MBTI is about preferences, not about concrete, specific types of personality.</a:t>
            </a:r>
          </a:p>
          <a:p>
            <a:pPr eaLnBrk="1" hangingPunct="1">
              <a:defRPr/>
            </a:pPr>
            <a:endParaRPr lang="en-US" dirty="0">
              <a:cs typeface="+mn-cs"/>
            </a:endParaRPr>
          </a:p>
          <a:p>
            <a:pPr eaLnBrk="1" hangingPunct="1">
              <a:defRPr/>
            </a:pPr>
            <a:r>
              <a:rPr lang="en-US" dirty="0">
                <a:cs typeface="+mn-cs"/>
              </a:rPr>
              <a:t>People have preferences for the various types, but they have ability in all the types.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5A5E-A005-4324-93C0-0F509BFC37AC}"/>
              </a:ext>
            </a:extLst>
          </p:cNvPr>
          <p:cNvSpPr>
            <a:spLocks noGrp="1"/>
          </p:cNvSpPr>
          <p:nvPr>
            <p:ph type="title"/>
          </p:nvPr>
        </p:nvSpPr>
        <p:spPr/>
        <p:txBody>
          <a:bodyPr/>
          <a:lstStyle/>
          <a:p>
            <a:pPr algn="ctr"/>
            <a:r>
              <a:rPr lang="en-US" dirty="0"/>
              <a:t>Discussion</a:t>
            </a:r>
          </a:p>
        </p:txBody>
      </p:sp>
      <p:pic>
        <p:nvPicPr>
          <p:cNvPr id="14" name="Content Placeholder 13">
            <a:extLst>
              <a:ext uri="{FF2B5EF4-FFF2-40B4-BE49-F238E27FC236}">
                <a16:creationId xmlns:a16="http://schemas.microsoft.com/office/drawing/2014/main" id="{0F2B9A3A-97E0-41D2-933F-10542543E41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01900" y="1825625"/>
            <a:ext cx="4351338" cy="4351338"/>
          </a:xfrm>
        </p:spPr>
      </p:pic>
    </p:spTree>
    <p:extLst>
      <p:ext uri="{BB962C8B-B14F-4D97-AF65-F5344CB8AC3E}">
        <p14:creationId xmlns:p14="http://schemas.microsoft.com/office/powerpoint/2010/main" val="129947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84138"/>
            <a:ext cx="6884988" cy="708025"/>
          </a:xfrm>
          <a:prstGeom prst="rect">
            <a:avLst/>
          </a:prstGeom>
          <a:noFill/>
          <a:ln w="9525">
            <a:noFill/>
            <a:miter lim="800000"/>
            <a:headEnd/>
            <a:tailEnd/>
          </a:ln>
        </p:spPr>
        <p:txBody>
          <a:bodyPr>
            <a:spAutoFit/>
          </a:bodyPr>
          <a:lstStyle/>
          <a:p>
            <a:pPr defTabSz="457200">
              <a:spcBef>
                <a:spcPct val="50000"/>
              </a:spcBef>
              <a:defRPr/>
            </a:pPr>
            <a:r>
              <a:rPr lang="en-US" sz="4000" b="1" dirty="0">
                <a:solidFill>
                  <a:srgbClr val="E1C055"/>
                </a:solidFill>
                <a:latin typeface="+mj-lt"/>
                <a:ea typeface="ＭＳ Ｐゴシック" pitchFamily="34" charset="-128"/>
              </a:rPr>
              <a:t>Remember</a:t>
            </a:r>
            <a:r>
              <a:rPr lang="en-US" sz="4000" b="1" dirty="0">
                <a:solidFill>
                  <a:srgbClr val="E1C055"/>
                </a:solidFill>
                <a:ea typeface="ＭＳ Ｐゴシック" pitchFamily="34" charset="-128"/>
              </a:rPr>
              <a:t>…</a:t>
            </a:r>
            <a:endParaRPr lang="en-US" sz="4000" b="1" dirty="0">
              <a:solidFill>
                <a:srgbClr val="E1C055"/>
              </a:solidFill>
              <a:latin typeface="+mj-lt"/>
              <a:ea typeface="ヒラギノ角ゴ Pro W3" charset="-128"/>
            </a:endParaRPr>
          </a:p>
        </p:txBody>
      </p:sp>
      <p:sp>
        <p:nvSpPr>
          <p:cNvPr id="91138" name="Text Box 3"/>
          <p:cNvSpPr txBox="1">
            <a:spLocks noChangeArrowheads="1"/>
          </p:cNvSpPr>
          <p:nvPr/>
        </p:nvSpPr>
        <p:spPr bwMode="auto">
          <a:xfrm>
            <a:off x="3298825" y="1654175"/>
            <a:ext cx="52387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ahoma" charset="0"/>
                <a:ea typeface="ＭＳ Ｐゴシック" charset="0"/>
                <a:cs typeface="ＭＳ Ｐゴシック" charset="0"/>
              </a:defRPr>
            </a:lvl1pPr>
            <a:lvl2pPr marL="742950" indent="-285750" defTabSz="457200">
              <a:defRPr sz="2400">
                <a:solidFill>
                  <a:schemeClr val="tx1"/>
                </a:solidFill>
                <a:latin typeface="Tahoma" charset="0"/>
                <a:ea typeface="ＭＳ Ｐゴシック" charset="0"/>
              </a:defRPr>
            </a:lvl2pPr>
            <a:lvl3pPr marL="1143000" indent="-228600" defTabSz="457200">
              <a:defRPr sz="2400">
                <a:solidFill>
                  <a:schemeClr val="tx1"/>
                </a:solidFill>
                <a:latin typeface="Tahoma" charset="0"/>
                <a:ea typeface="ＭＳ Ｐゴシック" charset="0"/>
              </a:defRPr>
            </a:lvl3pPr>
            <a:lvl4pPr marL="1600200" indent="-228600" defTabSz="457200">
              <a:defRPr sz="2400">
                <a:solidFill>
                  <a:schemeClr val="tx1"/>
                </a:solidFill>
                <a:latin typeface="Tahoma" charset="0"/>
                <a:ea typeface="ＭＳ Ｐゴシック" charset="0"/>
              </a:defRPr>
            </a:lvl4pPr>
            <a:lvl5pPr marL="2057400" indent="-228600" defTabSz="4572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pPr>
            <a:endParaRPr lang="en-US">
              <a:solidFill>
                <a:srgbClr val="FFFFFF"/>
              </a:solidFill>
              <a:latin typeface="Calibri" charset="0"/>
              <a:ea typeface="ヒラギノ角ゴ Pro W3" charset="0"/>
              <a:cs typeface="ヒラギノ角ゴ Pro W3" charset="0"/>
            </a:endParaRPr>
          </a:p>
        </p:txBody>
      </p:sp>
      <p:sp>
        <p:nvSpPr>
          <p:cNvPr id="2" name="Rectangle 1"/>
          <p:cNvSpPr/>
          <p:nvPr/>
        </p:nvSpPr>
        <p:spPr>
          <a:xfrm>
            <a:off x="3733800" y="1295400"/>
            <a:ext cx="5257800" cy="4456605"/>
          </a:xfrm>
          <a:prstGeom prst="rect">
            <a:avLst/>
          </a:prstGeom>
        </p:spPr>
        <p:txBody>
          <a:bodyPr>
            <a:spAutoFit/>
          </a:bodyPr>
          <a:lstStyle/>
          <a:p>
            <a:pPr marL="285750" indent="-285750">
              <a:buClr>
                <a:srgbClr val="E1C055"/>
              </a:buClr>
              <a:buFont typeface="Wingdings" pitchFamily="2" charset="2"/>
              <a:buChar char="§"/>
              <a:defRPr/>
            </a:pPr>
            <a:r>
              <a:rPr lang="en-US" dirty="0">
                <a:latin typeface="Calibri" pitchFamily="34" charset="0"/>
                <a:ea typeface="ＭＳ Ｐゴシック" pitchFamily="34" charset="-128"/>
                <a:cs typeface="Arial" pitchFamily="34" charset="0"/>
              </a:rPr>
              <a:t>The MBTI does not measure skill, ability, intelligence or psychopathology!!!!!</a:t>
            </a:r>
          </a:p>
          <a:p>
            <a:pPr marL="285750" indent="-285750">
              <a:buClr>
                <a:srgbClr val="E1C055"/>
              </a:buClr>
              <a:buFont typeface="Wingdings" pitchFamily="2" charset="2"/>
              <a:buChar char="§"/>
              <a:defRPr/>
            </a:pPr>
            <a:endParaRPr lang="en-US" dirty="0">
              <a:latin typeface="Calibri" pitchFamily="34" charset="0"/>
              <a:ea typeface="ＭＳ Ｐゴシック" pitchFamily="34" charset="-128"/>
              <a:cs typeface="Arial" pitchFamily="34" charset="0"/>
            </a:endParaRPr>
          </a:p>
          <a:p>
            <a:pPr marL="285750" indent="-285750">
              <a:buClr>
                <a:srgbClr val="E1C055"/>
              </a:buClr>
              <a:buFont typeface="Wingdings" pitchFamily="2" charset="2"/>
              <a:buChar char="§"/>
              <a:defRPr/>
            </a:pPr>
            <a:r>
              <a:rPr lang="en-US" dirty="0">
                <a:latin typeface="Calibri" pitchFamily="34" charset="0"/>
                <a:ea typeface="ＭＳ Ｐゴシック" pitchFamily="34" charset="-128"/>
                <a:cs typeface="Arial" pitchFamily="34" charset="0"/>
              </a:rPr>
              <a:t>You self-validate your type, nobody else can validate your type.</a:t>
            </a:r>
          </a:p>
          <a:p>
            <a:pPr marL="285750" indent="-285750">
              <a:buClr>
                <a:srgbClr val="E1C055"/>
              </a:buClr>
              <a:buFont typeface="Wingdings" pitchFamily="2" charset="2"/>
              <a:buChar char="§"/>
              <a:defRPr/>
            </a:pPr>
            <a:endParaRPr lang="en-US" dirty="0">
              <a:latin typeface="Calibri" pitchFamily="34" charset="0"/>
              <a:ea typeface="ＭＳ Ｐゴシック" pitchFamily="34" charset="-128"/>
              <a:cs typeface="Arial" pitchFamily="34" charset="0"/>
            </a:endParaRPr>
          </a:p>
          <a:p>
            <a:pPr marL="285750" indent="-285750">
              <a:buClr>
                <a:srgbClr val="E1C055"/>
              </a:buClr>
              <a:buFont typeface="Wingdings" pitchFamily="2" charset="2"/>
              <a:buChar char="§"/>
              <a:defRPr/>
            </a:pPr>
            <a:r>
              <a:rPr lang="en-US" dirty="0">
                <a:latin typeface="Calibri" pitchFamily="34" charset="0"/>
                <a:ea typeface="ＭＳ Ｐゴシック" pitchFamily="34" charset="-128"/>
                <a:cs typeface="Arial" pitchFamily="34" charset="0"/>
              </a:rPr>
              <a:t>Using your non-preferred type is difficult, not impossible.  </a:t>
            </a:r>
          </a:p>
          <a:p>
            <a:pPr marL="285750" indent="-285750">
              <a:buClr>
                <a:srgbClr val="E1C055"/>
              </a:buClr>
              <a:buFont typeface="Wingdings" pitchFamily="2" charset="2"/>
              <a:buChar char="§"/>
              <a:defRPr/>
            </a:pPr>
            <a:endParaRPr lang="en-US" dirty="0">
              <a:latin typeface="Calibri" pitchFamily="34" charset="0"/>
              <a:ea typeface="ＭＳ Ｐゴシック" pitchFamily="34" charset="-128"/>
              <a:cs typeface="Arial" pitchFamily="34" charset="0"/>
            </a:endParaRPr>
          </a:p>
          <a:p>
            <a:pPr marL="285750" indent="-285750">
              <a:buClr>
                <a:srgbClr val="E1C055"/>
              </a:buClr>
              <a:buFont typeface="Wingdings" pitchFamily="2" charset="2"/>
              <a:buChar char="§"/>
              <a:defRPr/>
            </a:pPr>
            <a:r>
              <a:rPr lang="en-US" dirty="0">
                <a:latin typeface="Calibri" pitchFamily="34" charset="0"/>
                <a:ea typeface="ＭＳ Ｐゴシック" pitchFamily="34" charset="-128"/>
                <a:cs typeface="Arial" pitchFamily="34" charset="0"/>
              </a:rPr>
              <a:t>Developing non-preferred characteristics may be a path to spiritual growth.</a:t>
            </a:r>
          </a:p>
          <a:p>
            <a:pPr marL="285750" indent="-285750">
              <a:lnSpc>
                <a:spcPct val="120000"/>
              </a:lnSpc>
              <a:buClr>
                <a:srgbClr val="E1C055"/>
              </a:buClr>
              <a:buFont typeface="Wingdings" pitchFamily="2" charset="2"/>
              <a:buChar char="§"/>
              <a:defRPr/>
            </a:pPr>
            <a:endParaRPr lang="en-US" sz="2000" dirty="0">
              <a:latin typeface="Calibri" pitchFamily="34" charset="0"/>
              <a:ea typeface="ＭＳ Ｐゴシック" pitchFamily="34" charset="-128"/>
              <a:cs typeface="Arial" pitchFamily="34" charset="0"/>
            </a:endParaRPr>
          </a:p>
          <a:p>
            <a:pPr marL="285750" indent="-285750">
              <a:lnSpc>
                <a:spcPct val="120000"/>
              </a:lnSpc>
              <a:buClr>
                <a:srgbClr val="E1C055"/>
              </a:buClr>
              <a:buFont typeface="Wingdings" pitchFamily="2" charset="2"/>
              <a:buChar char="§"/>
              <a:defRPr/>
            </a:pPr>
            <a:endParaRPr lang="en-US" sz="2800" dirty="0">
              <a:latin typeface="Calibri" pitchFamily="34" charset="0"/>
              <a:ea typeface="ＭＳ Ｐゴシック" pitchFamily="34" charset="-128"/>
              <a:cs typeface="Arial" pitchFamily="34" charset="0"/>
            </a:endParaRPr>
          </a:p>
          <a:p>
            <a:pPr>
              <a:buClr>
                <a:srgbClr val="E1C055"/>
              </a:buClr>
              <a:defRPr/>
            </a:pPr>
            <a:endParaRPr lang="en-US" sz="2800" dirty="0">
              <a:latin typeface="Calibri" pitchFamily="34" charset="0"/>
              <a:ea typeface="ＭＳ Ｐゴシック" pitchFamily="34" charset="-128"/>
              <a:cs typeface="Arial" pitchFamily="34" charset="0"/>
            </a:endParaRPr>
          </a:p>
        </p:txBody>
      </p:sp>
      <p:pic>
        <p:nvPicPr>
          <p:cNvPr id="10" name="Picture 9">
            <a:extLst>
              <a:ext uri="{FF2B5EF4-FFF2-40B4-BE49-F238E27FC236}">
                <a16:creationId xmlns:a16="http://schemas.microsoft.com/office/drawing/2014/main" id="{7681162D-0A8A-4CFD-A025-94FF131F78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2723" y="1466198"/>
            <a:ext cx="2346102" cy="316678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66750" y="150813"/>
            <a:ext cx="68849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ctr"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defRPr/>
            </a:pPr>
            <a:r>
              <a:rPr lang="en-US" sz="4000" b="1" dirty="0">
                <a:solidFill>
                  <a:srgbClr val="FFFFFF"/>
                </a:solidFill>
                <a:latin typeface="+mj-lt"/>
                <a:ea typeface="ヒラギノ角ゴ Pro W3" pitchFamily="-84" charset="-128"/>
              </a:rPr>
              <a:t> </a:t>
            </a:r>
            <a:r>
              <a:rPr lang="en-US" sz="4000" b="1" dirty="0">
                <a:solidFill>
                  <a:srgbClr val="E1C055"/>
                </a:solidFill>
                <a:latin typeface="+mj-lt"/>
                <a:ea typeface="ヒラギノ角ゴ Pro W3" pitchFamily="-84" charset="-128"/>
              </a:rPr>
              <a:t>Type Guidelines</a:t>
            </a:r>
          </a:p>
        </p:txBody>
      </p:sp>
      <p:sp>
        <p:nvSpPr>
          <p:cNvPr id="92162" name="Text Box 3"/>
          <p:cNvSpPr txBox="1">
            <a:spLocks noChangeArrowheads="1"/>
          </p:cNvSpPr>
          <p:nvPr/>
        </p:nvSpPr>
        <p:spPr bwMode="auto">
          <a:xfrm>
            <a:off x="3298825" y="1654175"/>
            <a:ext cx="52387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ahoma" charset="0"/>
                <a:ea typeface="ＭＳ Ｐゴシック" charset="0"/>
                <a:cs typeface="ＭＳ Ｐゴシック" charset="0"/>
              </a:defRPr>
            </a:lvl1pPr>
            <a:lvl2pPr marL="742950" indent="-285750" defTabSz="457200">
              <a:defRPr sz="2400">
                <a:solidFill>
                  <a:schemeClr val="tx1"/>
                </a:solidFill>
                <a:latin typeface="Tahoma" charset="0"/>
                <a:ea typeface="ＭＳ Ｐゴシック" charset="0"/>
              </a:defRPr>
            </a:lvl2pPr>
            <a:lvl3pPr marL="1143000" indent="-228600" defTabSz="457200">
              <a:defRPr sz="2400">
                <a:solidFill>
                  <a:schemeClr val="tx1"/>
                </a:solidFill>
                <a:latin typeface="Tahoma" charset="0"/>
                <a:ea typeface="ＭＳ Ｐゴシック" charset="0"/>
              </a:defRPr>
            </a:lvl3pPr>
            <a:lvl4pPr marL="1600200" indent="-228600" defTabSz="457200">
              <a:defRPr sz="2400">
                <a:solidFill>
                  <a:schemeClr val="tx1"/>
                </a:solidFill>
                <a:latin typeface="Tahoma" charset="0"/>
                <a:ea typeface="ＭＳ Ｐゴシック" charset="0"/>
              </a:defRPr>
            </a:lvl4pPr>
            <a:lvl5pPr marL="2057400" indent="-228600" defTabSz="4572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pPr>
            <a:endParaRPr lang="en-US">
              <a:solidFill>
                <a:srgbClr val="FFFFFF"/>
              </a:solidFill>
              <a:latin typeface="Calibri" charset="0"/>
              <a:ea typeface="ヒラギノ角ゴ Pro W3" charset="0"/>
              <a:cs typeface="ヒラギノ角ゴ Pro W3" charset="0"/>
            </a:endParaRPr>
          </a:p>
        </p:txBody>
      </p:sp>
      <p:sp>
        <p:nvSpPr>
          <p:cNvPr id="49156" name="Title 1"/>
          <p:cNvSpPr>
            <a:spLocks noGrp="1"/>
          </p:cNvSpPr>
          <p:nvPr>
            <p:ph type="title"/>
          </p:nvPr>
        </p:nvSpPr>
        <p:spPr>
          <a:xfrm>
            <a:off x="685800" y="152400"/>
            <a:ext cx="8001000" cy="838200"/>
          </a:xfrm>
        </p:spPr>
        <p:txBody>
          <a:bodyPr>
            <a:normAutofit fontScale="90000"/>
          </a:bodyPr>
          <a:lstStyle/>
          <a:p>
            <a:pPr algn="l">
              <a:defRPr/>
            </a:pPr>
            <a:br>
              <a:rPr lang="en-US" sz="4000" b="1" dirty="0">
                <a:solidFill>
                  <a:srgbClr val="E1C055"/>
                </a:solidFill>
                <a:ea typeface="ヒラギノ角ゴ Pro W3" pitchFamily="-84" charset="-128"/>
              </a:rPr>
            </a:br>
            <a:endParaRPr lang="en-US" sz="4000" b="1" dirty="0">
              <a:solidFill>
                <a:srgbClr val="E1C055"/>
              </a:solidFill>
              <a:ea typeface="ヒラギノ角ゴ Pro W3" pitchFamily="-84" charset="-128"/>
            </a:endParaRPr>
          </a:p>
        </p:txBody>
      </p:sp>
      <p:sp>
        <p:nvSpPr>
          <p:cNvPr id="49157" name="Content Placeholder 2"/>
          <p:cNvSpPr>
            <a:spLocks noGrp="1"/>
          </p:cNvSpPr>
          <p:nvPr>
            <p:ph sz="half" idx="1"/>
          </p:nvPr>
        </p:nvSpPr>
        <p:spPr>
          <a:xfrm>
            <a:off x="762000" y="1219200"/>
            <a:ext cx="7924800" cy="5257800"/>
          </a:xfrm>
        </p:spPr>
        <p:txBody>
          <a:bodyPr/>
          <a:lstStyle/>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No type is better than another, just different</a:t>
            </a:r>
          </a:p>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Everyone uses all type preferences at times</a:t>
            </a:r>
          </a:p>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One preference is favored on each scale</a:t>
            </a:r>
          </a:p>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Scores indicate clarity/consistency of choice, not strength</a:t>
            </a:r>
          </a:p>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Psychological type can explain some human behavior—not all</a:t>
            </a:r>
          </a:p>
          <a:p>
            <a:pPr marL="458788">
              <a:spcBef>
                <a:spcPct val="25000"/>
              </a:spcBef>
              <a:spcAft>
                <a:spcPts val="600"/>
              </a:spcAft>
              <a:buClr>
                <a:srgbClr val="E1C055"/>
              </a:buClr>
              <a:buFont typeface="Wingdings" charset="0"/>
              <a:buChar char="§"/>
            </a:pPr>
            <a:r>
              <a:rPr lang="en-US">
                <a:solidFill>
                  <a:srgbClr val="FFFFFF"/>
                </a:solidFill>
                <a:latin typeface="Tahoma" charset="0"/>
                <a:ea typeface="ＭＳ Ｐゴシック" charset="0"/>
              </a:rPr>
              <a:t>Type should never be used as an excuse for behavior</a:t>
            </a:r>
          </a:p>
          <a:p>
            <a:pPr marL="458788">
              <a:buClr>
                <a:srgbClr val="BB8A0C"/>
              </a:buClr>
              <a:buFont typeface="Wingdings" charset="0"/>
              <a:buChar char="§"/>
            </a:pPr>
            <a:endParaRPr lang="en-US">
              <a:solidFill>
                <a:srgbClr val="FFFFFF"/>
              </a:solidFill>
              <a:latin typeface="Tahoma" charset="0"/>
              <a:ea typeface="ヒラギノ角ゴ Pro W3" charset="0"/>
              <a:cs typeface="ヒラギノ角ゴ Pro W3"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52400"/>
            <a:ext cx="6884988" cy="708025"/>
          </a:xfrm>
          <a:prstGeom prst="rect">
            <a:avLst/>
          </a:prstGeom>
          <a:noFill/>
          <a:ln w="9525">
            <a:noFill/>
            <a:miter lim="800000"/>
            <a:headEnd/>
            <a:tailEnd/>
          </a:ln>
        </p:spPr>
        <p:txBody>
          <a:bodyPr>
            <a:spAutoFit/>
          </a:bodyPr>
          <a:lstStyle/>
          <a:p>
            <a:pPr defTabSz="457200">
              <a:spcBef>
                <a:spcPct val="50000"/>
              </a:spcBef>
              <a:defRPr/>
            </a:pPr>
            <a:r>
              <a:rPr lang="en-US" sz="4000" b="1" dirty="0">
                <a:solidFill>
                  <a:srgbClr val="E1C055"/>
                </a:solidFill>
                <a:latin typeface="+mj-lt"/>
                <a:ea typeface="ヒラギノ角ゴ Pro W3" charset="-128"/>
              </a:rPr>
              <a:t> Type Preferences </a:t>
            </a:r>
          </a:p>
        </p:txBody>
      </p:sp>
      <p:sp>
        <p:nvSpPr>
          <p:cNvPr id="93186" name="Text Box 3"/>
          <p:cNvSpPr txBox="1">
            <a:spLocks noChangeArrowheads="1"/>
          </p:cNvSpPr>
          <p:nvPr/>
        </p:nvSpPr>
        <p:spPr bwMode="auto">
          <a:xfrm>
            <a:off x="3298825" y="1654175"/>
            <a:ext cx="52387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ahoma" charset="0"/>
                <a:ea typeface="ＭＳ Ｐゴシック" charset="0"/>
                <a:cs typeface="ＭＳ Ｐゴシック" charset="0"/>
              </a:defRPr>
            </a:lvl1pPr>
            <a:lvl2pPr marL="742950" indent="-285750" defTabSz="457200">
              <a:defRPr sz="2400">
                <a:solidFill>
                  <a:schemeClr val="tx1"/>
                </a:solidFill>
                <a:latin typeface="Tahoma" charset="0"/>
                <a:ea typeface="ＭＳ Ｐゴシック" charset="0"/>
              </a:defRPr>
            </a:lvl2pPr>
            <a:lvl3pPr marL="1143000" indent="-228600" defTabSz="457200">
              <a:defRPr sz="2400">
                <a:solidFill>
                  <a:schemeClr val="tx1"/>
                </a:solidFill>
                <a:latin typeface="Tahoma" charset="0"/>
                <a:ea typeface="ＭＳ Ｐゴシック" charset="0"/>
              </a:defRPr>
            </a:lvl3pPr>
            <a:lvl4pPr marL="1600200" indent="-228600" defTabSz="457200">
              <a:defRPr sz="2400">
                <a:solidFill>
                  <a:schemeClr val="tx1"/>
                </a:solidFill>
                <a:latin typeface="Tahoma" charset="0"/>
                <a:ea typeface="ＭＳ Ｐゴシック" charset="0"/>
              </a:defRPr>
            </a:lvl4pPr>
            <a:lvl5pPr marL="2057400" indent="-228600" defTabSz="4572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buFont typeface="Wingdings" charset="0"/>
              <a:buNone/>
            </a:pPr>
            <a:endParaRPr lang="en-US">
              <a:solidFill>
                <a:srgbClr val="FFFFFF"/>
              </a:solidFill>
              <a:latin typeface="Calibri" charset="0"/>
              <a:ea typeface="ヒラギノ角ゴ Pro W3" charset="0"/>
              <a:cs typeface="ヒラギノ角ゴ Pro W3" charset="0"/>
            </a:endParaRPr>
          </a:p>
          <a:p>
            <a:pPr eaLnBrk="1" hangingPunct="1">
              <a:spcBef>
                <a:spcPct val="50000"/>
              </a:spcBef>
            </a:pPr>
            <a:endParaRPr lang="en-US">
              <a:solidFill>
                <a:srgbClr val="FFFFFF"/>
              </a:solidFill>
              <a:latin typeface="Calibri" charset="0"/>
              <a:ea typeface="ヒラギノ角ゴ Pro W3" charset="0"/>
              <a:cs typeface="ヒラギノ角ゴ Pro W3" charset="0"/>
            </a:endParaRPr>
          </a:p>
        </p:txBody>
      </p:sp>
      <p:pic>
        <p:nvPicPr>
          <p:cNvPr id="28676" name="Picture 2" descr="glass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21459" cy="41180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a:spLocks noChangeArrowheads="1"/>
          </p:cNvSpPr>
          <p:nvPr/>
        </p:nvSpPr>
        <p:spPr bwMode="auto">
          <a:xfrm>
            <a:off x="2759075" y="5181600"/>
            <a:ext cx="3276600" cy="1143000"/>
          </a:xfrm>
          <a:prstGeom prst="lef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mn-lt"/>
              <a:ea typeface="+mn-ea"/>
            </a:endParaRPr>
          </a:p>
        </p:txBody>
      </p:sp>
      <p:sp>
        <p:nvSpPr>
          <p:cNvPr id="6" name="Left-Right Arrow 5"/>
          <p:cNvSpPr>
            <a:spLocks noChangeArrowheads="1"/>
          </p:cNvSpPr>
          <p:nvPr/>
        </p:nvSpPr>
        <p:spPr bwMode="auto">
          <a:xfrm>
            <a:off x="2743200" y="3962400"/>
            <a:ext cx="3276600" cy="1017588"/>
          </a:xfrm>
          <a:prstGeom prst="leftRightArrow">
            <a:avLst>
              <a:gd name="adj1" fmla="val 50000"/>
              <a:gd name="adj2" fmla="val 5002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mn-lt"/>
              <a:ea typeface="+mn-ea"/>
            </a:endParaRPr>
          </a:p>
        </p:txBody>
      </p:sp>
      <p:sp>
        <p:nvSpPr>
          <p:cNvPr id="5" name="Left-Right Arrow 4"/>
          <p:cNvSpPr>
            <a:spLocks noChangeArrowheads="1"/>
          </p:cNvSpPr>
          <p:nvPr/>
        </p:nvSpPr>
        <p:spPr bwMode="auto">
          <a:xfrm>
            <a:off x="2667000" y="2743200"/>
            <a:ext cx="3352800" cy="1066800"/>
          </a:xfrm>
          <a:prstGeom prst="lef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mn-lt"/>
              <a:ea typeface="+mn-ea"/>
            </a:endParaRPr>
          </a:p>
        </p:txBody>
      </p:sp>
      <p:sp>
        <p:nvSpPr>
          <p:cNvPr id="3" name="Left-Right Arrow 2"/>
          <p:cNvSpPr>
            <a:spLocks noChangeArrowheads="1"/>
          </p:cNvSpPr>
          <p:nvPr/>
        </p:nvSpPr>
        <p:spPr bwMode="auto">
          <a:xfrm>
            <a:off x="2667000" y="1600200"/>
            <a:ext cx="3276600" cy="990600"/>
          </a:xfrm>
          <a:prstGeom prst="lef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mn-lt"/>
              <a:ea typeface="+mn-ea"/>
            </a:endParaRPr>
          </a:p>
        </p:txBody>
      </p:sp>
      <p:sp>
        <p:nvSpPr>
          <p:cNvPr id="95237" name="Text Box 2"/>
          <p:cNvSpPr txBox="1">
            <a:spLocks noChangeArrowheads="1"/>
          </p:cNvSpPr>
          <p:nvPr/>
        </p:nvSpPr>
        <p:spPr bwMode="auto">
          <a:xfrm>
            <a:off x="666750" y="150813"/>
            <a:ext cx="68849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ahoma" charset="0"/>
                <a:ea typeface="ＭＳ Ｐゴシック" charset="0"/>
                <a:cs typeface="ＭＳ Ｐゴシック" charset="0"/>
              </a:defRPr>
            </a:lvl1pPr>
            <a:lvl2pPr marL="742950" indent="-285750" defTabSz="457200">
              <a:defRPr sz="2400">
                <a:solidFill>
                  <a:schemeClr val="tx1"/>
                </a:solidFill>
                <a:latin typeface="Tahoma" charset="0"/>
                <a:ea typeface="ＭＳ Ｐゴシック" charset="0"/>
              </a:defRPr>
            </a:lvl2pPr>
            <a:lvl3pPr marL="1143000" indent="-228600" defTabSz="457200">
              <a:defRPr sz="2400">
                <a:solidFill>
                  <a:schemeClr val="tx1"/>
                </a:solidFill>
                <a:latin typeface="Tahoma" charset="0"/>
                <a:ea typeface="ＭＳ Ｐゴシック" charset="0"/>
              </a:defRPr>
            </a:lvl3pPr>
            <a:lvl4pPr marL="1600200" indent="-228600" defTabSz="457200">
              <a:defRPr sz="2400">
                <a:solidFill>
                  <a:schemeClr val="tx1"/>
                </a:solidFill>
                <a:latin typeface="Tahoma" charset="0"/>
                <a:ea typeface="ＭＳ Ｐゴシック" charset="0"/>
              </a:defRPr>
            </a:lvl4pPr>
            <a:lvl5pPr marL="2057400" indent="-228600" defTabSz="4572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a:solidFill>
                  <a:srgbClr val="FFFFFF"/>
                </a:solidFill>
                <a:latin typeface="Franklin Gothic Book" charset="0"/>
                <a:ea typeface="ヒラギノ角ゴ Pro W3" charset="0"/>
                <a:cs typeface="ヒラギノ角ゴ Pro W3" charset="0"/>
              </a:rPr>
              <a:t> </a:t>
            </a:r>
            <a:endParaRPr lang="en-US" sz="3600" b="1">
              <a:solidFill>
                <a:srgbClr val="D59F0F"/>
              </a:solidFill>
              <a:latin typeface="Calibri" charset="0"/>
              <a:ea typeface="ヒラギノ角ゴ Pro W3" charset="0"/>
              <a:cs typeface="ヒラギノ角ゴ Pro W3" charset="0"/>
            </a:endParaRPr>
          </a:p>
        </p:txBody>
      </p:sp>
      <p:sp>
        <p:nvSpPr>
          <p:cNvPr id="30728" name="Rectangle 3"/>
          <p:cNvSpPr txBox="1">
            <a:spLocks noChangeArrowheads="1"/>
          </p:cNvSpPr>
          <p:nvPr/>
        </p:nvSpPr>
        <p:spPr bwMode="auto">
          <a:xfrm>
            <a:off x="381000" y="1787525"/>
            <a:ext cx="849153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eaLnBrk="0" hangingPunct="0">
              <a:tabLst>
                <a:tab pos="2914650" algn="l"/>
                <a:tab pos="6003925" algn="l"/>
              </a:tabLst>
              <a:defRPr>
                <a:solidFill>
                  <a:schemeClr val="tx1"/>
                </a:solidFill>
                <a:latin typeface="Arial" pitchFamily="34" charset="0"/>
                <a:ea typeface="MS PGothic" pitchFamily="34" charset="-128"/>
              </a:defRPr>
            </a:lvl1pPr>
            <a:lvl2pPr marL="742950" indent="-285750" defTabSz="457200" eaLnBrk="0" hangingPunct="0">
              <a:tabLst>
                <a:tab pos="2914650" algn="l"/>
                <a:tab pos="6003925" algn="l"/>
              </a:tabLst>
              <a:defRPr>
                <a:solidFill>
                  <a:schemeClr val="tx1"/>
                </a:solidFill>
                <a:latin typeface="Arial" pitchFamily="34" charset="0"/>
                <a:ea typeface="MS PGothic" pitchFamily="34" charset="-128"/>
              </a:defRPr>
            </a:lvl2pPr>
            <a:lvl3pPr marL="1143000" indent="-228600" defTabSz="457200" eaLnBrk="0" hangingPunct="0">
              <a:tabLst>
                <a:tab pos="2914650" algn="l"/>
                <a:tab pos="6003925" algn="l"/>
              </a:tabLst>
              <a:defRPr>
                <a:solidFill>
                  <a:schemeClr val="tx1"/>
                </a:solidFill>
                <a:latin typeface="Arial" pitchFamily="34" charset="0"/>
                <a:ea typeface="MS PGothic" pitchFamily="34" charset="-128"/>
              </a:defRPr>
            </a:lvl3pPr>
            <a:lvl4pPr marL="1600200" indent="-228600" defTabSz="457200" eaLnBrk="0" hangingPunct="0">
              <a:tabLst>
                <a:tab pos="2914650" algn="l"/>
                <a:tab pos="6003925" algn="l"/>
              </a:tabLst>
              <a:defRPr>
                <a:solidFill>
                  <a:schemeClr val="tx1"/>
                </a:solidFill>
                <a:latin typeface="Arial" pitchFamily="34" charset="0"/>
                <a:ea typeface="MS PGothic" pitchFamily="34" charset="-128"/>
              </a:defRPr>
            </a:lvl4pPr>
            <a:lvl5pPr marL="2057400" indent="-228600" defTabSz="457200" eaLnBrk="0" hangingPunct="0">
              <a:tabLst>
                <a:tab pos="2914650" algn="l"/>
                <a:tab pos="6003925" algn="l"/>
              </a:tabLst>
              <a:defRPr>
                <a:solidFill>
                  <a:schemeClr val="tx1"/>
                </a:solidFill>
                <a:latin typeface="Arial" pitchFamily="34" charset="0"/>
                <a:ea typeface="MS PGothic" pitchFamily="34" charset="-128"/>
              </a:defRPr>
            </a:lvl5pPr>
            <a:lvl6pPr marL="2514600" indent="-228600" algn="ctr" defTabSz="457200" eaLnBrk="0" fontAlgn="base" hangingPunct="0">
              <a:spcBef>
                <a:spcPct val="0"/>
              </a:spcBef>
              <a:spcAft>
                <a:spcPct val="0"/>
              </a:spcAft>
              <a:tabLst>
                <a:tab pos="2914650" algn="l"/>
                <a:tab pos="6003925" algn="l"/>
              </a:tabLst>
              <a:defRPr>
                <a:solidFill>
                  <a:schemeClr val="tx1"/>
                </a:solidFill>
                <a:latin typeface="Arial" pitchFamily="34" charset="0"/>
                <a:ea typeface="MS PGothic" pitchFamily="34" charset="-128"/>
              </a:defRPr>
            </a:lvl6pPr>
            <a:lvl7pPr marL="2971800" indent="-228600" algn="ctr" defTabSz="457200" eaLnBrk="0" fontAlgn="base" hangingPunct="0">
              <a:spcBef>
                <a:spcPct val="0"/>
              </a:spcBef>
              <a:spcAft>
                <a:spcPct val="0"/>
              </a:spcAft>
              <a:tabLst>
                <a:tab pos="2914650" algn="l"/>
                <a:tab pos="6003925" algn="l"/>
              </a:tabLst>
              <a:defRPr>
                <a:solidFill>
                  <a:schemeClr val="tx1"/>
                </a:solidFill>
                <a:latin typeface="Arial" pitchFamily="34" charset="0"/>
                <a:ea typeface="MS PGothic" pitchFamily="34" charset="-128"/>
              </a:defRPr>
            </a:lvl7pPr>
            <a:lvl8pPr marL="3429000" indent="-228600" algn="ctr" defTabSz="457200" eaLnBrk="0" fontAlgn="base" hangingPunct="0">
              <a:spcBef>
                <a:spcPct val="0"/>
              </a:spcBef>
              <a:spcAft>
                <a:spcPct val="0"/>
              </a:spcAft>
              <a:tabLst>
                <a:tab pos="2914650" algn="l"/>
                <a:tab pos="6003925" algn="l"/>
              </a:tabLst>
              <a:defRPr>
                <a:solidFill>
                  <a:schemeClr val="tx1"/>
                </a:solidFill>
                <a:latin typeface="Arial" pitchFamily="34" charset="0"/>
                <a:ea typeface="MS PGothic" pitchFamily="34" charset="-128"/>
              </a:defRPr>
            </a:lvl8pPr>
            <a:lvl9pPr marL="3886200" indent="-228600" algn="ctr" defTabSz="457200" eaLnBrk="0" fontAlgn="base" hangingPunct="0">
              <a:spcBef>
                <a:spcPct val="0"/>
              </a:spcBef>
              <a:spcAft>
                <a:spcPct val="0"/>
              </a:spcAft>
              <a:tabLst>
                <a:tab pos="2914650" algn="l"/>
                <a:tab pos="6003925" algn="l"/>
              </a:tabLst>
              <a:defRPr>
                <a:solidFill>
                  <a:schemeClr val="tx1"/>
                </a:solidFill>
                <a:latin typeface="Arial" pitchFamily="34" charset="0"/>
                <a:ea typeface="MS PGothic" pitchFamily="34" charset="-128"/>
              </a:defRPr>
            </a:lvl9pPr>
          </a:lstStyle>
          <a:p>
            <a:pPr eaLnBrk="1" hangingPunct="1">
              <a:spcBef>
                <a:spcPct val="20000"/>
              </a:spcBef>
              <a:defRPr/>
            </a:pPr>
            <a:r>
              <a:rPr lang="en-US" sz="3200" b="1" dirty="0">
                <a:solidFill>
                  <a:srgbClr val="DCBB55"/>
                </a:solidFill>
                <a:latin typeface="Calibri" pitchFamily="34" charset="0"/>
                <a:ea typeface="ヒラギノ角ゴ Pro W3" pitchFamily="-84" charset="-128"/>
              </a:rPr>
              <a:t>E</a:t>
            </a:r>
            <a:r>
              <a:rPr lang="en-US" b="1" dirty="0">
                <a:solidFill>
                  <a:srgbClr val="FFFFFF"/>
                </a:solidFill>
                <a:latin typeface="Calibri" pitchFamily="34" charset="0"/>
                <a:ea typeface="ヒラギノ角ゴ Pro W3" pitchFamily="-84" charset="-128"/>
              </a:rPr>
              <a:t>xtraversion</a:t>
            </a:r>
            <a:r>
              <a:rPr lang="en-US" dirty="0">
                <a:solidFill>
                  <a:srgbClr val="FFFFFF"/>
                </a:solidFill>
                <a:latin typeface="Calibri" pitchFamily="34" charset="0"/>
                <a:ea typeface="ヒラギノ角ゴ Pro W3" pitchFamily="-84" charset="-128"/>
              </a:rPr>
              <a:t>	    </a:t>
            </a:r>
            <a:r>
              <a:rPr lang="en-US" dirty="0">
                <a:solidFill>
                  <a:srgbClr val="144575"/>
                </a:solidFill>
                <a:latin typeface="Calibri" pitchFamily="34" charset="0"/>
                <a:ea typeface="ヒラギノ角ゴ Pro W3" pitchFamily="-84" charset="-128"/>
              </a:rPr>
              <a:t> </a:t>
            </a:r>
            <a:r>
              <a:rPr lang="en-US" b="1" dirty="0">
                <a:solidFill>
                  <a:srgbClr val="390000"/>
                </a:solidFill>
                <a:latin typeface="Calibri" pitchFamily="34" charset="0"/>
                <a:ea typeface="ヒラギノ角ゴ Pro W3" pitchFamily="-84" charset="-128"/>
              </a:rPr>
              <a:t>ENERGY</a:t>
            </a:r>
            <a:r>
              <a:rPr lang="en-US" dirty="0">
                <a:solidFill>
                  <a:srgbClr val="FFFFFF"/>
                </a:solidFill>
                <a:latin typeface="Calibri" pitchFamily="34" charset="0"/>
                <a:ea typeface="ヒラギノ角ゴ Pro W3" pitchFamily="-84" charset="-128"/>
              </a:rPr>
              <a:t>	</a:t>
            </a:r>
            <a:r>
              <a:rPr lang="en-US" sz="3200" b="1" dirty="0">
                <a:solidFill>
                  <a:srgbClr val="DCBB55"/>
                </a:solidFill>
                <a:latin typeface="Calibri" pitchFamily="34" charset="0"/>
                <a:ea typeface="ヒラギノ角ゴ Pro W3" pitchFamily="-84" charset="-128"/>
              </a:rPr>
              <a:t>I</a:t>
            </a:r>
            <a:r>
              <a:rPr lang="en-US" b="1" dirty="0">
                <a:solidFill>
                  <a:srgbClr val="FFFFFF"/>
                </a:solidFill>
                <a:latin typeface="Calibri" pitchFamily="34" charset="0"/>
                <a:ea typeface="ヒラギノ角ゴ Pro W3" pitchFamily="-84" charset="-128"/>
              </a:rPr>
              <a:t>ntroversion</a:t>
            </a:r>
          </a:p>
          <a:p>
            <a:pPr eaLnBrk="1" hangingPunct="1">
              <a:spcBef>
                <a:spcPct val="20000"/>
              </a:spcBef>
              <a:defRPr/>
            </a:pPr>
            <a:endParaRPr lang="en-US" dirty="0">
              <a:solidFill>
                <a:srgbClr val="FFFFFF"/>
              </a:solidFill>
              <a:latin typeface="Calibri" pitchFamily="34" charset="0"/>
              <a:ea typeface="ヒラギノ角ゴ Pro W3" pitchFamily="-84" charset="-128"/>
            </a:endParaRPr>
          </a:p>
          <a:p>
            <a:pPr eaLnBrk="1" hangingPunct="1">
              <a:spcBef>
                <a:spcPct val="45000"/>
              </a:spcBef>
              <a:defRPr/>
            </a:pPr>
            <a:r>
              <a:rPr lang="en-US" sz="3200" b="1" dirty="0">
                <a:solidFill>
                  <a:srgbClr val="DCBB55"/>
                </a:solidFill>
                <a:latin typeface="Calibri" pitchFamily="34" charset="0"/>
                <a:ea typeface="ヒラギノ角ゴ Pro W3" pitchFamily="-84" charset="-128"/>
              </a:rPr>
              <a:t>S</a:t>
            </a:r>
            <a:r>
              <a:rPr lang="en-US" b="1" dirty="0">
                <a:solidFill>
                  <a:srgbClr val="FFFFFF"/>
                </a:solidFill>
                <a:latin typeface="Calibri" pitchFamily="34" charset="0"/>
                <a:ea typeface="ヒラギノ角ゴ Pro W3" pitchFamily="-84" charset="-128"/>
              </a:rPr>
              <a:t>ensing</a:t>
            </a:r>
            <a:r>
              <a:rPr lang="en-US" dirty="0">
                <a:solidFill>
                  <a:srgbClr val="FFFFFF"/>
                </a:solidFill>
                <a:latin typeface="Calibri" pitchFamily="34" charset="0"/>
                <a:ea typeface="ヒラギノ角ゴ Pro W3" pitchFamily="-84" charset="-128"/>
              </a:rPr>
              <a:t>                           </a:t>
            </a:r>
            <a:r>
              <a:rPr lang="en-US" b="1" dirty="0">
                <a:solidFill>
                  <a:srgbClr val="FFFFFF"/>
                </a:solidFill>
                <a:latin typeface="Calibri" pitchFamily="34" charset="0"/>
                <a:ea typeface="ヒラギノ角ゴ Pro W3" pitchFamily="-84" charset="-128"/>
              </a:rPr>
              <a:t>              </a:t>
            </a:r>
            <a:r>
              <a:rPr lang="en-US" b="1" dirty="0">
                <a:solidFill>
                  <a:schemeClr val="bg1">
                    <a:lumMod val="50000"/>
                  </a:schemeClr>
                </a:solidFill>
                <a:latin typeface="Calibri" pitchFamily="34" charset="0"/>
                <a:ea typeface="ヒラギノ角ゴ Pro W3" pitchFamily="-84" charset="-128"/>
              </a:rPr>
              <a:t>INFORMATION</a:t>
            </a:r>
            <a:r>
              <a:rPr lang="en-US" dirty="0">
                <a:solidFill>
                  <a:srgbClr val="FFFFFF"/>
                </a:solidFill>
                <a:latin typeface="Calibri" pitchFamily="34" charset="0"/>
                <a:ea typeface="ヒラギノ角ゴ Pro W3" pitchFamily="-84" charset="-128"/>
              </a:rPr>
              <a:t>	</a:t>
            </a:r>
            <a:r>
              <a:rPr lang="en-US" b="1" dirty="0">
                <a:solidFill>
                  <a:srgbClr val="FFFFFF"/>
                </a:solidFill>
                <a:latin typeface="Calibri" pitchFamily="34" charset="0"/>
                <a:ea typeface="ヒラギノ角ゴ Pro W3" pitchFamily="-84" charset="-128"/>
              </a:rPr>
              <a:t>I</a:t>
            </a:r>
            <a:r>
              <a:rPr lang="en-US" sz="3200" b="1" dirty="0">
                <a:solidFill>
                  <a:srgbClr val="DCBB55"/>
                </a:solidFill>
                <a:latin typeface="Calibri" pitchFamily="34" charset="0"/>
                <a:ea typeface="ヒラギノ角ゴ Pro W3" pitchFamily="-84" charset="-128"/>
              </a:rPr>
              <a:t>N</a:t>
            </a:r>
            <a:r>
              <a:rPr lang="en-US" b="1" dirty="0">
                <a:solidFill>
                  <a:srgbClr val="FFFFFF"/>
                </a:solidFill>
                <a:latin typeface="Calibri" pitchFamily="34" charset="0"/>
                <a:ea typeface="ヒラギノ角ゴ Pro W3" pitchFamily="-84" charset="-128"/>
              </a:rPr>
              <a:t>tuition</a:t>
            </a:r>
          </a:p>
          <a:p>
            <a:pPr eaLnBrk="1" hangingPunct="1">
              <a:spcBef>
                <a:spcPct val="45000"/>
              </a:spcBef>
              <a:defRPr/>
            </a:pPr>
            <a:endParaRPr lang="en-US" dirty="0">
              <a:solidFill>
                <a:srgbClr val="FFFFFF"/>
              </a:solidFill>
              <a:latin typeface="Calibri" pitchFamily="34" charset="0"/>
              <a:ea typeface="ヒラギノ角ゴ Pro W3" pitchFamily="-84" charset="-128"/>
            </a:endParaRPr>
          </a:p>
          <a:p>
            <a:pPr eaLnBrk="1" hangingPunct="1">
              <a:spcBef>
                <a:spcPct val="45000"/>
              </a:spcBef>
              <a:defRPr/>
            </a:pPr>
            <a:r>
              <a:rPr lang="en-US" sz="3200" b="1" dirty="0">
                <a:solidFill>
                  <a:srgbClr val="DCBB55"/>
                </a:solidFill>
                <a:latin typeface="Calibri" pitchFamily="34" charset="0"/>
                <a:ea typeface="ヒラギノ角ゴ Pro W3" pitchFamily="-84" charset="-128"/>
              </a:rPr>
              <a:t>T</a:t>
            </a:r>
            <a:r>
              <a:rPr lang="en-US" b="1" dirty="0">
                <a:solidFill>
                  <a:srgbClr val="FFFFFF"/>
                </a:solidFill>
                <a:latin typeface="Calibri" pitchFamily="34" charset="0"/>
                <a:ea typeface="ヒラギノ角ゴ Pro W3" pitchFamily="-84" charset="-128"/>
              </a:rPr>
              <a:t>hinking</a:t>
            </a:r>
            <a:r>
              <a:rPr lang="en-US" dirty="0">
                <a:solidFill>
                  <a:srgbClr val="FFFFFF"/>
                </a:solidFill>
                <a:latin typeface="Calibri" pitchFamily="34" charset="0"/>
                <a:ea typeface="ヒラギノ角ゴ Pro W3" pitchFamily="-84" charset="-128"/>
              </a:rPr>
              <a:t>	  </a:t>
            </a:r>
            <a:r>
              <a:rPr lang="en-US" dirty="0">
                <a:solidFill>
                  <a:srgbClr val="DCBB55"/>
                </a:solidFill>
                <a:latin typeface="Calibri" pitchFamily="34" charset="0"/>
                <a:ea typeface="ヒラギノ角ゴ Pro W3" pitchFamily="-84" charset="-128"/>
              </a:rPr>
              <a:t> </a:t>
            </a:r>
            <a:r>
              <a:rPr lang="en-US" b="1" dirty="0">
                <a:solidFill>
                  <a:srgbClr val="390000"/>
                </a:solidFill>
                <a:latin typeface="Calibri" pitchFamily="34" charset="0"/>
                <a:ea typeface="ヒラギノ角ゴ Pro W3" pitchFamily="-84" charset="-128"/>
              </a:rPr>
              <a:t>DECISIONS</a:t>
            </a:r>
            <a:r>
              <a:rPr lang="en-US" dirty="0">
                <a:solidFill>
                  <a:srgbClr val="FFFFFF"/>
                </a:solidFill>
                <a:latin typeface="Calibri" pitchFamily="34" charset="0"/>
                <a:ea typeface="ヒラギノ角ゴ Pro W3" pitchFamily="-84" charset="-128"/>
              </a:rPr>
              <a:t>	</a:t>
            </a:r>
            <a:r>
              <a:rPr lang="en-US" sz="3200" b="1" dirty="0">
                <a:solidFill>
                  <a:srgbClr val="DCBB55"/>
                </a:solidFill>
                <a:latin typeface="Calibri" pitchFamily="34" charset="0"/>
                <a:ea typeface="ヒラギノ角ゴ Pro W3" pitchFamily="-84" charset="-128"/>
              </a:rPr>
              <a:t>F</a:t>
            </a:r>
            <a:r>
              <a:rPr lang="en-US" b="1" dirty="0">
                <a:solidFill>
                  <a:srgbClr val="FFFFFF"/>
                </a:solidFill>
                <a:latin typeface="Calibri" pitchFamily="34" charset="0"/>
                <a:ea typeface="ヒラギノ角ゴ Pro W3" pitchFamily="-84" charset="-128"/>
              </a:rPr>
              <a:t>eeling</a:t>
            </a:r>
          </a:p>
          <a:p>
            <a:pPr eaLnBrk="1" hangingPunct="1">
              <a:spcBef>
                <a:spcPct val="45000"/>
              </a:spcBef>
              <a:defRPr/>
            </a:pPr>
            <a:endParaRPr lang="en-US" dirty="0">
              <a:solidFill>
                <a:srgbClr val="FFFFFF"/>
              </a:solidFill>
              <a:latin typeface="Calibri" pitchFamily="34" charset="0"/>
              <a:ea typeface="ヒラギノ角ゴ Pro W3" pitchFamily="-84" charset="-128"/>
            </a:endParaRPr>
          </a:p>
          <a:p>
            <a:pPr eaLnBrk="1" hangingPunct="1">
              <a:spcBef>
                <a:spcPct val="45000"/>
              </a:spcBef>
              <a:defRPr/>
            </a:pPr>
            <a:r>
              <a:rPr lang="en-US" sz="3200" b="1" dirty="0">
                <a:solidFill>
                  <a:srgbClr val="DCBB55"/>
                </a:solidFill>
                <a:latin typeface="Calibri" pitchFamily="34" charset="0"/>
                <a:ea typeface="ヒラギノ角ゴ Pro W3" pitchFamily="-84" charset="-128"/>
              </a:rPr>
              <a:t>J</a:t>
            </a:r>
            <a:r>
              <a:rPr lang="en-US" b="1" dirty="0">
                <a:solidFill>
                  <a:srgbClr val="FFFFFF"/>
                </a:solidFill>
                <a:latin typeface="Calibri" pitchFamily="34" charset="0"/>
                <a:ea typeface="ヒラギノ角ゴ Pro W3" pitchFamily="-84" charset="-128"/>
              </a:rPr>
              <a:t>udging</a:t>
            </a:r>
            <a:r>
              <a:rPr lang="en-US" dirty="0">
                <a:solidFill>
                  <a:srgbClr val="FFFFFF"/>
                </a:solidFill>
                <a:latin typeface="Calibri" pitchFamily="34" charset="0"/>
                <a:ea typeface="ヒラギノ角ゴ Pro W3" pitchFamily="-84" charset="-128"/>
              </a:rPr>
              <a:t>	   </a:t>
            </a:r>
            <a:r>
              <a:rPr lang="en-US" dirty="0">
                <a:solidFill>
                  <a:srgbClr val="144575"/>
                </a:solidFill>
                <a:latin typeface="Calibri" pitchFamily="34" charset="0"/>
                <a:ea typeface="ヒラギノ角ゴ Pro W3" pitchFamily="-84" charset="-128"/>
              </a:rPr>
              <a:t> </a:t>
            </a:r>
            <a:r>
              <a:rPr lang="en-US" b="1" dirty="0">
                <a:solidFill>
                  <a:srgbClr val="390000"/>
                </a:solidFill>
                <a:latin typeface="Calibri" pitchFamily="34" charset="0"/>
                <a:ea typeface="ヒラギノ角ゴ Pro W3" pitchFamily="-84" charset="-128"/>
              </a:rPr>
              <a:t>LIFESTYLE</a:t>
            </a:r>
            <a:r>
              <a:rPr lang="en-US" dirty="0">
                <a:solidFill>
                  <a:srgbClr val="FFFFFF"/>
                </a:solidFill>
                <a:latin typeface="Calibri" pitchFamily="34" charset="0"/>
                <a:ea typeface="ヒラギノ角ゴ Pro W3" pitchFamily="-84" charset="-128"/>
              </a:rPr>
              <a:t>	</a:t>
            </a:r>
            <a:r>
              <a:rPr lang="en-US" sz="3200" b="1" dirty="0">
                <a:solidFill>
                  <a:srgbClr val="DCBB55"/>
                </a:solidFill>
                <a:latin typeface="Calibri" pitchFamily="34" charset="0"/>
                <a:ea typeface="ヒラギノ角ゴ Pro W3" pitchFamily="-84" charset="-128"/>
              </a:rPr>
              <a:t>P</a:t>
            </a:r>
            <a:r>
              <a:rPr lang="en-US" b="1" dirty="0">
                <a:solidFill>
                  <a:srgbClr val="FFFFFF"/>
                </a:solidFill>
                <a:latin typeface="Calibri" pitchFamily="34" charset="0"/>
                <a:ea typeface="ヒラギノ角ゴ Pro W3" pitchFamily="-84" charset="-128"/>
              </a:rPr>
              <a:t>erceiving</a:t>
            </a:r>
          </a:p>
        </p:txBody>
      </p:sp>
      <p:sp>
        <p:nvSpPr>
          <p:cNvPr id="2" name="TextBox 1"/>
          <p:cNvSpPr txBox="1"/>
          <p:nvPr/>
        </p:nvSpPr>
        <p:spPr>
          <a:xfrm>
            <a:off x="914400" y="152400"/>
            <a:ext cx="6629400" cy="708025"/>
          </a:xfrm>
          <a:prstGeom prst="rect">
            <a:avLst/>
          </a:prstGeom>
          <a:noFill/>
        </p:spPr>
        <p:txBody>
          <a:bodyPr>
            <a:spAutoFit/>
          </a:bodyPr>
          <a:lstStyle/>
          <a:p>
            <a:pPr>
              <a:defRPr/>
            </a:pPr>
            <a:r>
              <a:rPr lang="en-US" sz="4000" b="1" dirty="0">
                <a:solidFill>
                  <a:srgbClr val="DCBB55"/>
                </a:solidFill>
                <a:latin typeface="+mj-lt"/>
              </a:rPr>
              <a:t>Preference Dichotomies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cs typeface="+mj-cs"/>
              </a:rPr>
              <a:t>Extroversion-Introversion</a:t>
            </a:r>
          </a:p>
        </p:txBody>
      </p:sp>
      <p:sp>
        <p:nvSpPr>
          <p:cNvPr id="95235" name="Rectangle 3"/>
          <p:cNvSpPr>
            <a:spLocks noGrp="1" noChangeArrowheads="1"/>
          </p:cNvSpPr>
          <p:nvPr>
            <p:ph idx="1"/>
          </p:nvPr>
        </p:nvSpPr>
        <p:spPr/>
        <p:txBody>
          <a:bodyPr/>
          <a:lstStyle/>
          <a:p>
            <a:pPr eaLnBrk="1" hangingPunct="1">
              <a:defRPr/>
            </a:pPr>
            <a:endParaRPr lang="en-US">
              <a:cs typeface="+mn-cs"/>
            </a:endParaRPr>
          </a:p>
          <a:p>
            <a:pPr eaLnBrk="1" hangingPunct="1">
              <a:defRPr/>
            </a:pPr>
            <a:r>
              <a:rPr lang="en-US">
                <a:cs typeface="+mn-cs"/>
              </a:rPr>
              <a:t>From where do you get your energy?</a:t>
            </a:r>
          </a:p>
          <a:p>
            <a:pPr eaLnBrk="1" hangingPunct="1">
              <a:buFont typeface="Wingdings" charset="0"/>
              <a:buNone/>
              <a:defRPr/>
            </a:pPr>
            <a:endParaRPr lang="en-US">
              <a:cs typeface="+mn-cs"/>
            </a:endParaRPr>
          </a:p>
          <a:p>
            <a:pPr eaLnBrk="1" hangingPunct="1">
              <a:defRPr/>
            </a:pPr>
            <a:r>
              <a:rPr lang="en-US">
                <a:cs typeface="+mn-cs"/>
              </a:rPr>
              <a:t>Where do you prefer to focus your attention?</a:t>
            </a:r>
          </a:p>
          <a:p>
            <a:pPr eaLnBrk="1" hangingPunct="1">
              <a:defRPr/>
            </a:pPr>
            <a:endParaRPr lang="en-US">
              <a:cs typeface="+mn-cs"/>
            </a:endParaRPr>
          </a:p>
          <a:p>
            <a:pPr eaLnBrk="1" hangingPunct="1">
              <a:defRPr/>
            </a:pPr>
            <a:r>
              <a:rPr lang="en-US">
                <a:cs typeface="+mn-cs"/>
              </a:rPr>
              <a:t>What</a:t>
            </a:r>
            <a:r>
              <a:rPr lang="ja-JP" altLang="en-US">
                <a:latin typeface="Arial"/>
                <a:cs typeface="+mn-cs"/>
              </a:rPr>
              <a:t>’</a:t>
            </a:r>
            <a:r>
              <a:rPr lang="en-US">
                <a:cs typeface="+mn-cs"/>
              </a:rPr>
              <a:t>s </a:t>
            </a:r>
            <a:r>
              <a:rPr lang="en-US" b="1">
                <a:cs typeface="+mn-cs"/>
              </a:rPr>
              <a:t>Energizing</a:t>
            </a:r>
            <a:endParaRPr lang="en-US">
              <a:cs typeface="+mn-cs"/>
            </a:endParaRPr>
          </a:p>
        </p:txBody>
      </p:sp>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1177</TotalTime>
  <Words>2337</Words>
  <Application>Microsoft Office PowerPoint</Application>
  <PresentationFormat>On-screen Show (4:3)</PresentationFormat>
  <Paragraphs>292</Paragraphs>
  <Slides>40</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メイリオ</vt:lpstr>
      <vt:lpstr>ＭＳ Ｐゴシック</vt:lpstr>
      <vt:lpstr>AR HERMANN</vt:lpstr>
      <vt:lpstr>Arial</vt:lpstr>
      <vt:lpstr>Calibri</vt:lpstr>
      <vt:lpstr>Corbel</vt:lpstr>
      <vt:lpstr>Franklin Gothic Book</vt:lpstr>
      <vt:lpstr>Tahoma</vt:lpstr>
      <vt:lpstr>Times</vt:lpstr>
      <vt:lpstr>Times New Roman</vt:lpstr>
      <vt:lpstr>Wingdings</vt:lpstr>
      <vt:lpstr>ヒラギノ角ゴ Pro W3</vt:lpstr>
      <vt:lpstr>ヒラギノ角ゴ ProN W3</vt:lpstr>
      <vt:lpstr>Depth</vt:lpstr>
      <vt:lpstr>Personality Type &amp; Spirituality</vt:lpstr>
      <vt:lpstr>PowerPoint Presentation</vt:lpstr>
      <vt:lpstr>MBTI History</vt:lpstr>
      <vt:lpstr>Preference-NOT Skill</vt:lpstr>
      <vt:lpstr>PowerPoint Presentation</vt:lpstr>
      <vt:lpstr> </vt:lpstr>
      <vt:lpstr>PowerPoint Presentation</vt:lpstr>
      <vt:lpstr>PowerPoint Presentation</vt:lpstr>
      <vt:lpstr>Extroversion-Introversion</vt:lpstr>
      <vt:lpstr>Extroversion</vt:lpstr>
      <vt:lpstr>Introversion</vt:lpstr>
      <vt:lpstr>Extroverted Spirituality</vt:lpstr>
      <vt:lpstr>Introverted Spirituality</vt:lpstr>
      <vt:lpstr>Sensing-Intuition</vt:lpstr>
      <vt:lpstr>Sensing</vt:lpstr>
      <vt:lpstr>Intuition</vt:lpstr>
      <vt:lpstr>Sensing Spirituality</vt:lpstr>
      <vt:lpstr>Intuitive Spirituality</vt:lpstr>
      <vt:lpstr>Thinking-Feeling</vt:lpstr>
      <vt:lpstr>Thinking</vt:lpstr>
      <vt:lpstr>Feeling</vt:lpstr>
      <vt:lpstr>PowerPoint Presentation</vt:lpstr>
      <vt:lpstr>Thinking Spirituality</vt:lpstr>
      <vt:lpstr>Feeling Spirituality</vt:lpstr>
      <vt:lpstr>Question</vt:lpstr>
      <vt:lpstr>Judging-Perceiving</vt:lpstr>
      <vt:lpstr>Judging</vt:lpstr>
      <vt:lpstr>Perceiving</vt:lpstr>
      <vt:lpstr>Judging Spirituality</vt:lpstr>
      <vt:lpstr>Perceiving Spirituality</vt:lpstr>
      <vt:lpstr>PowerPoint Presentation</vt:lpstr>
      <vt:lpstr>PowerPoint Presentation</vt:lpstr>
      <vt:lpstr>PowerPoint Presentation</vt:lpstr>
      <vt:lpstr>PowerPoint Presentation</vt:lpstr>
      <vt:lpstr>The Shadow Self</vt:lpstr>
      <vt:lpstr>PowerPoint Presentation</vt:lpstr>
      <vt:lpstr>MBTI-Related Websites</vt:lpstr>
      <vt:lpstr>MBTI-Related Websites</vt:lpstr>
      <vt:lpstr>MBTI-Related Websites</vt:lpstr>
      <vt:lpstr>Discussion</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Myers-Briggs Type Indicator</dc:title>
  <dc:creator>gina</dc:creator>
  <cp:keywords/>
  <cp:lastModifiedBy>Kenneth Castleberry</cp:lastModifiedBy>
  <cp:revision>135</cp:revision>
  <cp:lastPrinted>2015-09-30T14:56:55Z</cp:lastPrinted>
  <dcterms:created xsi:type="dcterms:W3CDTF">2007-10-05T14:59:33Z</dcterms:created>
  <dcterms:modified xsi:type="dcterms:W3CDTF">2018-02-11T20:40:53Z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-1335460537</vt:i4>
  </property>
  <property fmtid="{D5CDD505-2E9C-101B-9397-08002B2CF9AE}" pid="3" name="_EmailSubject">
    <vt:lpwstr>Powerpoint for MBTI Lecture</vt:lpwstr>
  </property>
  <property fmtid="{D5CDD505-2E9C-101B-9397-08002B2CF9AE}" pid="4" name="_AuthorEmail">
    <vt:lpwstr>gina@ku.edu</vt:lpwstr>
  </property>
  <property fmtid="{D5CDD505-2E9C-101B-9397-08002B2CF9AE}" pid="5" name="_AuthorEmailDisplayName">
    <vt:lpwstr>Graham, Gina</vt:lpwstr>
  </property>
</Properties>
</file>